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Play"/>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lay-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d515a9342c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6" name="Google Shape;86;g3d515a9342c_0_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g3d515a9342c_0_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515a9342c_0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93" name="Google Shape;93;g3d515a9342c_0_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g3d515a9342c_0_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d515a9342c_0_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d515a9342c_0_1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g3d515a9342c_0_15: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d515a9342c_0_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d515a9342c_0_2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g3d515a9342c_0_2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d501bb9a71_0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d501bb9a71_0_1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g3d501bb9a71_0_1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d515a9342c_0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d515a9342c_0_4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g3d515a9342c_0_4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d515a9342c_0_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d515a9342c_0_4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g3d515a9342c_0_4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d515a9342c_0_6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d515a9342c_0_6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g3d515a9342c_0_6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med">
        <p14:gallery dir="l"/>
      </p:transition>
    </mc:Choice>
    <mc:Fallback>
      <p:transition spd="med">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hyperlink" Target="https://www.bristol.ac.uk/bilt/sharing-practice/guides/guidance-on-ai/using-ai-in-assessmen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Schedule for today</a:t>
            </a:r>
            <a:endParaRPr/>
          </a:p>
        </p:txBody>
      </p:sp>
      <p:sp>
        <p:nvSpPr>
          <p:cNvPr id="90" name="Google Shape;90;p13"/>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381000" lvl="0" marL="457200" rtl="0" algn="l">
              <a:lnSpc>
                <a:spcPct val="115000"/>
              </a:lnSpc>
              <a:spcBef>
                <a:spcPts val="0"/>
              </a:spcBef>
              <a:spcAft>
                <a:spcPts val="0"/>
              </a:spcAft>
              <a:buSzPts val="2400"/>
              <a:buAutoNum type="arabicPeriod"/>
            </a:pPr>
            <a:r>
              <a:rPr lang="en-US" sz="2400"/>
              <a:t>The midterm answers, quick run through</a:t>
            </a:r>
            <a:endParaRPr sz="2400"/>
          </a:p>
          <a:p>
            <a:pPr indent="-381000" lvl="0" marL="457200" rtl="0" algn="l">
              <a:lnSpc>
                <a:spcPct val="115000"/>
              </a:lnSpc>
              <a:spcBef>
                <a:spcPts val="0"/>
              </a:spcBef>
              <a:spcAft>
                <a:spcPts val="0"/>
              </a:spcAft>
              <a:buSzPts val="2400"/>
              <a:buAutoNum type="arabicPeriod"/>
            </a:pPr>
            <a:r>
              <a:rPr lang="en-US" sz="2400"/>
              <a:t>General feedback on the midterm. </a:t>
            </a:r>
            <a:endParaRPr sz="2400"/>
          </a:p>
          <a:p>
            <a:pPr indent="-381000" lvl="0" marL="457200" rtl="0" algn="l">
              <a:lnSpc>
                <a:spcPct val="115000"/>
              </a:lnSpc>
              <a:spcBef>
                <a:spcPts val="0"/>
              </a:spcBef>
              <a:spcAft>
                <a:spcPts val="0"/>
              </a:spcAft>
              <a:buSzPts val="2400"/>
              <a:buAutoNum type="arabicPeriod"/>
            </a:pPr>
            <a:r>
              <a:rPr lang="en-US" sz="2400"/>
              <a:t>The final assessment instructions, </a:t>
            </a:r>
            <a:endParaRPr sz="2400"/>
          </a:p>
          <a:p>
            <a:pPr indent="-381000" lvl="0" marL="457200" rtl="0" algn="l">
              <a:lnSpc>
                <a:spcPct val="115000"/>
              </a:lnSpc>
              <a:spcBef>
                <a:spcPts val="0"/>
              </a:spcBef>
              <a:spcAft>
                <a:spcPts val="0"/>
              </a:spcAft>
              <a:buSzPts val="2400"/>
              <a:buAutoNum type="arabicPeriod"/>
            </a:pPr>
            <a:r>
              <a:rPr lang="en-US" sz="2400"/>
              <a:t>An opportunity to ask any further questions about the final assessment</a:t>
            </a:r>
            <a:endParaRPr sz="2400"/>
          </a:p>
          <a:p>
            <a:pPr indent="0" lvl="0" marL="0" rtl="0" algn="l">
              <a:spcBef>
                <a:spcPts val="10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p:nvPr/>
        </p:nvSpPr>
        <p:spPr>
          <a:xfrm>
            <a:off x="0" y="0"/>
            <a:ext cx="12192000" cy="11358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457200" rtl="0" algn="l">
              <a:lnSpc>
                <a:spcPct val="115000"/>
              </a:lnSpc>
              <a:spcBef>
                <a:spcPts val="0"/>
              </a:spcBef>
              <a:spcAft>
                <a:spcPts val="0"/>
              </a:spcAft>
              <a:buNone/>
            </a:pPr>
            <a:r>
              <a:rPr lang="en-US" sz="3100">
                <a:solidFill>
                  <a:schemeClr val="lt1"/>
                </a:solidFill>
              </a:rPr>
              <a:t>The midterm answers, quick run through</a:t>
            </a:r>
            <a:endParaRPr b="0" i="0" sz="3000" u="none" cap="none" strike="noStrike">
              <a:solidFill>
                <a:schemeClr val="lt1"/>
              </a:solidFill>
              <a:latin typeface="Arial"/>
              <a:ea typeface="Arial"/>
              <a:cs typeface="Arial"/>
              <a:sym typeface="Arial"/>
            </a:endParaRPr>
          </a:p>
        </p:txBody>
      </p:sp>
      <p:sp>
        <p:nvSpPr>
          <p:cNvPr id="97" name="Google Shape;97;p14"/>
          <p:cNvSpPr txBox="1"/>
          <p:nvPr/>
        </p:nvSpPr>
        <p:spPr>
          <a:xfrm>
            <a:off x="348350" y="1279550"/>
            <a:ext cx="6150000" cy="535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400">
                <a:solidFill>
                  <a:schemeClr val="dk1"/>
                </a:solidFill>
              </a:rPr>
              <a:t>Regression</a:t>
            </a:r>
            <a:endParaRPr b="1" sz="2400">
              <a:solidFill>
                <a:schemeClr val="dk1"/>
              </a:solidFill>
            </a:endParaRPr>
          </a:p>
          <a:p>
            <a:pPr indent="-381000" lvl="0" marL="457200" rtl="0" algn="l">
              <a:spcBef>
                <a:spcPts val="0"/>
              </a:spcBef>
              <a:spcAft>
                <a:spcPts val="0"/>
              </a:spcAft>
              <a:buClr>
                <a:schemeClr val="dk1"/>
              </a:buClr>
              <a:buSzPts val="2400"/>
              <a:buAutoNum type="arabicPeriod"/>
            </a:pPr>
            <a:r>
              <a:rPr lang="en-US" sz="2400">
                <a:solidFill>
                  <a:schemeClr val="dk1"/>
                </a:solidFill>
              </a:rPr>
              <a:t> build a regression model understand its predictive power</a:t>
            </a:r>
            <a:endParaRPr sz="2400">
              <a:solidFill>
                <a:schemeClr val="dk1"/>
              </a:solidFill>
            </a:endParaRPr>
          </a:p>
          <a:p>
            <a:pPr indent="0" lvl="0" marL="914400" rtl="0" algn="l">
              <a:spcBef>
                <a:spcPts val="0"/>
              </a:spcBef>
              <a:spcAft>
                <a:spcPts val="0"/>
              </a:spcAft>
              <a:buNone/>
            </a:pPr>
            <a:r>
              <a:rPr b="1" lang="en-US" sz="2400">
                <a:solidFill>
                  <a:schemeClr val="dk1"/>
                </a:solidFill>
              </a:rPr>
              <a:t>b. </a:t>
            </a:r>
            <a:r>
              <a:rPr lang="en-US" sz="2400">
                <a:solidFill>
                  <a:schemeClr val="dk1"/>
                </a:solidFill>
              </a:rPr>
              <a:t>look at beta-s, t-s and p-s</a:t>
            </a:r>
            <a:endParaRPr sz="2400">
              <a:solidFill>
                <a:schemeClr val="dk1"/>
              </a:solidFill>
            </a:endParaRPr>
          </a:p>
          <a:p>
            <a:pPr indent="0" lvl="0" marL="914400" rtl="0" algn="l">
              <a:spcBef>
                <a:spcPts val="0"/>
              </a:spcBef>
              <a:spcAft>
                <a:spcPts val="0"/>
              </a:spcAft>
              <a:buNone/>
            </a:pPr>
            <a:r>
              <a:rPr b="1" lang="en-US" sz="2400">
                <a:solidFill>
                  <a:schemeClr val="dk1"/>
                </a:solidFill>
              </a:rPr>
              <a:t>d. </a:t>
            </a:r>
            <a:r>
              <a:rPr lang="en-US" sz="2400">
                <a:solidFill>
                  <a:schemeClr val="dk1"/>
                </a:solidFill>
              </a:rPr>
              <a:t>challenging</a:t>
            </a:r>
            <a:r>
              <a:rPr lang="en-US" sz="2400">
                <a:solidFill>
                  <a:schemeClr val="dk1"/>
                </a:solidFill>
              </a:rPr>
              <a:t> you to look into model interrogarton methods to evaluate feature importance</a:t>
            </a:r>
            <a:endParaRPr sz="2400">
              <a:solidFill>
                <a:schemeClr val="dk1"/>
              </a:solidFill>
            </a:endParaRPr>
          </a:p>
          <a:p>
            <a:pPr indent="-381000" lvl="0" marL="457200" rtl="0" algn="l">
              <a:spcBef>
                <a:spcPts val="0"/>
              </a:spcBef>
              <a:spcAft>
                <a:spcPts val="0"/>
              </a:spcAft>
              <a:buClr>
                <a:schemeClr val="dk1"/>
              </a:buClr>
              <a:buSzPts val="2400"/>
              <a:buAutoNum type="arabicPeriod"/>
            </a:pPr>
            <a:r>
              <a:rPr lang="en-US" sz="2400">
                <a:solidFill>
                  <a:schemeClr val="dk1"/>
                </a:solidFill>
              </a:rPr>
              <a:t>RF model</a:t>
            </a:r>
            <a:endParaRPr sz="2400">
              <a:solidFill>
                <a:schemeClr val="dk1"/>
              </a:solidFill>
            </a:endParaRPr>
          </a:p>
          <a:p>
            <a:pPr indent="-381000" lvl="0" marL="457200" rtl="0" algn="l">
              <a:spcBef>
                <a:spcPts val="0"/>
              </a:spcBef>
              <a:spcAft>
                <a:spcPts val="0"/>
              </a:spcAft>
              <a:buClr>
                <a:schemeClr val="dk1"/>
              </a:buClr>
              <a:buSzPts val="2400"/>
              <a:buAutoNum type="arabicPeriod"/>
            </a:pPr>
            <a:r>
              <a:rPr lang="en-US" sz="2400">
                <a:solidFill>
                  <a:schemeClr val="dk1"/>
                </a:solidFill>
              </a:rPr>
              <a:t>KNN consideration</a:t>
            </a:r>
            <a:br>
              <a:rPr lang="en-US" sz="2400">
                <a:solidFill>
                  <a:schemeClr val="dk1"/>
                </a:solidFill>
              </a:rPr>
            </a:br>
            <a:r>
              <a:rPr b="1" lang="en-US" sz="2400">
                <a:solidFill>
                  <a:schemeClr val="dk1"/>
                </a:solidFill>
              </a:rPr>
              <a:t>a.</a:t>
            </a:r>
            <a:r>
              <a:rPr lang="en-US" sz="2400">
                <a:solidFill>
                  <a:schemeClr val="dk1"/>
                </a:solidFill>
              </a:rPr>
              <a:t>  ties, data size, curse of dimensionality</a:t>
            </a:r>
            <a:endParaRPr sz="2400">
              <a:solidFill>
                <a:schemeClr val="dk1"/>
              </a:solidFill>
            </a:endParaRPr>
          </a:p>
          <a:p>
            <a:pPr indent="0" lvl="0" marL="457200" rtl="0" algn="l">
              <a:spcBef>
                <a:spcPts val="0"/>
              </a:spcBef>
              <a:spcAft>
                <a:spcPts val="0"/>
              </a:spcAft>
              <a:buNone/>
            </a:pPr>
            <a:r>
              <a:rPr b="1" lang="en-US" sz="2400">
                <a:solidFill>
                  <a:schemeClr val="dk1"/>
                </a:solidFill>
              </a:rPr>
              <a:t>c.</a:t>
            </a:r>
            <a:r>
              <a:rPr lang="en-US" sz="2400">
                <a:solidFill>
                  <a:schemeClr val="dk1"/>
                </a:solidFill>
              </a:rPr>
              <a:t>challanging you to use LVOOCV to evaluate feature importance</a:t>
            </a:r>
            <a:endParaRPr sz="2400">
              <a:solidFill>
                <a:schemeClr val="dk1"/>
              </a:solidFill>
            </a:endParaRPr>
          </a:p>
          <a:p>
            <a:pPr indent="-381000" lvl="0" marL="457200" rtl="0" algn="l">
              <a:spcBef>
                <a:spcPts val="0"/>
              </a:spcBef>
              <a:spcAft>
                <a:spcPts val="0"/>
              </a:spcAft>
              <a:buClr>
                <a:schemeClr val="dk1"/>
              </a:buClr>
              <a:buSzPts val="2400"/>
              <a:buAutoNum type="arabicPeriod"/>
            </a:pPr>
            <a:r>
              <a:rPr lang="en-US" sz="2400">
                <a:solidFill>
                  <a:schemeClr val="dk1"/>
                </a:solidFill>
              </a:rPr>
              <a:t>Give opinion based on above</a:t>
            </a:r>
            <a:endParaRPr sz="2400">
              <a:solidFill>
                <a:schemeClr val="dk1"/>
              </a:solidFill>
            </a:endParaRPr>
          </a:p>
        </p:txBody>
      </p:sp>
      <p:sp>
        <p:nvSpPr>
          <p:cNvPr id="98" name="Google Shape;98;p14"/>
          <p:cNvSpPr txBox="1"/>
          <p:nvPr/>
        </p:nvSpPr>
        <p:spPr>
          <a:xfrm>
            <a:off x="6376200" y="1279550"/>
            <a:ext cx="5815800" cy="535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100">
                <a:solidFill>
                  <a:schemeClr val="dk1"/>
                </a:solidFill>
              </a:rPr>
              <a:t>Classification</a:t>
            </a:r>
            <a:endParaRPr b="1" sz="2100">
              <a:solidFill>
                <a:schemeClr val="dk1"/>
              </a:solidFill>
            </a:endParaRPr>
          </a:p>
          <a:p>
            <a:pPr indent="-361950" lvl="0" marL="457200" rtl="0" algn="l">
              <a:spcBef>
                <a:spcPts val="0"/>
              </a:spcBef>
              <a:spcAft>
                <a:spcPts val="0"/>
              </a:spcAft>
              <a:buClr>
                <a:schemeClr val="dk1"/>
              </a:buClr>
              <a:buSzPts val="2100"/>
              <a:buAutoNum type="arabicPeriod"/>
            </a:pPr>
            <a:r>
              <a:rPr lang="en-US" sz="2100">
                <a:solidFill>
                  <a:schemeClr val="dk1"/>
                </a:solidFill>
              </a:rPr>
              <a:t>build DT to build classification model and understand its predictive power</a:t>
            </a:r>
            <a:br>
              <a:rPr lang="en-US" sz="2100">
                <a:solidFill>
                  <a:schemeClr val="dk1"/>
                </a:solidFill>
              </a:rPr>
            </a:br>
            <a:r>
              <a:rPr b="1" lang="en-US" sz="2100">
                <a:solidFill>
                  <a:schemeClr val="dk1"/>
                </a:solidFill>
              </a:rPr>
              <a:t>d</a:t>
            </a:r>
            <a:r>
              <a:rPr b="1" lang="en-US" sz="2100">
                <a:solidFill>
                  <a:schemeClr val="dk1"/>
                </a:solidFill>
              </a:rPr>
              <a:t>. </a:t>
            </a:r>
            <a:r>
              <a:rPr lang="en-US" sz="2100">
                <a:solidFill>
                  <a:schemeClr val="dk1"/>
                </a:solidFill>
              </a:rPr>
              <a:t>challenging you to observe and understand differences in performance with different random CV splits 2.</a:t>
            </a:r>
            <a:endParaRPr sz="2100">
              <a:solidFill>
                <a:schemeClr val="dk1"/>
              </a:solidFill>
            </a:endParaRPr>
          </a:p>
          <a:p>
            <a:pPr indent="457200" lvl="0" marL="0" rtl="0" algn="l">
              <a:spcBef>
                <a:spcPts val="0"/>
              </a:spcBef>
              <a:spcAft>
                <a:spcPts val="0"/>
              </a:spcAft>
              <a:buNone/>
            </a:pPr>
            <a:r>
              <a:rPr b="1" lang="en-US" sz="2100">
                <a:solidFill>
                  <a:schemeClr val="dk1"/>
                </a:solidFill>
              </a:rPr>
              <a:t>e. </a:t>
            </a:r>
            <a:r>
              <a:rPr lang="en-US" sz="2100">
                <a:solidFill>
                  <a:schemeClr val="dk1"/>
                </a:solidFill>
              </a:rPr>
              <a:t>challenging you to think about bias again and the implication of the model performance</a:t>
            </a:r>
            <a:endParaRPr sz="2100">
              <a:solidFill>
                <a:schemeClr val="dk1"/>
              </a:solidFill>
            </a:endParaRPr>
          </a:p>
          <a:p>
            <a:pPr indent="-361950" lvl="0" marL="914400" rtl="0" algn="l">
              <a:spcBef>
                <a:spcPts val="0"/>
              </a:spcBef>
              <a:spcAft>
                <a:spcPts val="0"/>
              </a:spcAft>
              <a:buClr>
                <a:schemeClr val="dk1"/>
              </a:buClr>
              <a:buSzPts val="2100"/>
              <a:buAutoNum type="arabicPeriod"/>
            </a:pPr>
            <a:r>
              <a:rPr lang="en-US" sz="2100">
                <a:solidFill>
                  <a:schemeClr val="dk1"/>
                </a:solidFill>
              </a:rPr>
              <a:t>build Logistic regression &amp; compare </a:t>
            </a:r>
            <a:endParaRPr sz="2100">
              <a:solidFill>
                <a:schemeClr val="dk1"/>
              </a:solidFill>
            </a:endParaRPr>
          </a:p>
          <a:p>
            <a:pPr indent="0" lvl="0" marL="914400" rtl="0" algn="l">
              <a:spcBef>
                <a:spcPts val="0"/>
              </a:spcBef>
              <a:spcAft>
                <a:spcPts val="0"/>
              </a:spcAft>
              <a:buNone/>
            </a:pPr>
            <a:r>
              <a:rPr b="1" lang="en-US" sz="2100">
                <a:solidFill>
                  <a:schemeClr val="dk1"/>
                </a:solidFill>
              </a:rPr>
              <a:t>b.</a:t>
            </a:r>
            <a:r>
              <a:rPr lang="en-US" sz="2100">
                <a:solidFill>
                  <a:schemeClr val="dk1"/>
                </a:solidFill>
              </a:rPr>
              <a:t> challenging you to use bootstrapping and understand the certainty of your accuracy</a:t>
            </a:r>
            <a:endParaRPr sz="2100">
              <a:solidFill>
                <a:schemeClr val="dk1"/>
              </a:solidFill>
            </a:endParaRPr>
          </a:p>
          <a:p>
            <a:pPr indent="-361950" lvl="0" marL="914400" rtl="0" algn="l">
              <a:spcBef>
                <a:spcPts val="0"/>
              </a:spcBef>
              <a:spcAft>
                <a:spcPts val="0"/>
              </a:spcAft>
              <a:buClr>
                <a:schemeClr val="dk1"/>
              </a:buClr>
              <a:buSzPts val="2100"/>
              <a:buAutoNum type="arabicPeriod"/>
            </a:pPr>
            <a:r>
              <a:rPr lang="en-US" sz="2100">
                <a:solidFill>
                  <a:schemeClr val="dk1"/>
                </a:solidFill>
              </a:rPr>
              <a:t>build LDA or QDA and compare</a:t>
            </a:r>
            <a:endParaRPr sz="2100">
              <a:solidFill>
                <a:schemeClr val="dk1"/>
              </a:solidFill>
            </a:endParaRPr>
          </a:p>
          <a:p>
            <a:pPr indent="-361950" lvl="0" marL="914400" rtl="0" algn="l">
              <a:spcBef>
                <a:spcPts val="0"/>
              </a:spcBef>
              <a:spcAft>
                <a:spcPts val="0"/>
              </a:spcAft>
              <a:buClr>
                <a:schemeClr val="dk1"/>
              </a:buClr>
              <a:buSzPts val="2100"/>
              <a:buAutoNum type="arabicPeriod"/>
            </a:pPr>
            <a:r>
              <a:rPr lang="en-US" sz="2100">
                <a:solidFill>
                  <a:schemeClr val="dk1"/>
                </a:solidFill>
              </a:rPr>
              <a:t>fit RF &amp; compare</a:t>
            </a:r>
            <a:endParaRPr sz="2100">
              <a:solidFill>
                <a:schemeClr val="dk1"/>
              </a:solidFill>
            </a:endParaRPr>
          </a:p>
          <a:p>
            <a:pPr indent="0" lvl="0" marL="0" rtl="0" algn="l">
              <a:spcBef>
                <a:spcPts val="0"/>
              </a:spcBef>
              <a:spcAft>
                <a:spcPts val="0"/>
              </a:spcAft>
              <a:buNone/>
            </a:pPr>
            <a:r>
              <a:rPr lang="en-US" sz="2100">
                <a:solidFill>
                  <a:schemeClr val="dk1"/>
                </a:solidFill>
              </a:rPr>
              <a:t>6. Evaluate what you have done above</a:t>
            </a:r>
            <a:endParaRPr sz="2100">
              <a:solidFill>
                <a:schemeClr val="dk1"/>
              </a:solidFill>
            </a:endParaRPr>
          </a:p>
          <a:p>
            <a:pPr indent="0" lvl="0" marL="0" rtl="0" algn="l">
              <a:spcBef>
                <a:spcPts val="0"/>
              </a:spcBef>
              <a:spcAft>
                <a:spcPts val="0"/>
              </a:spcAft>
              <a:buNone/>
            </a:pPr>
            <a:r>
              <a:rPr lang="en-US" sz="2100">
                <a:solidFill>
                  <a:schemeClr val="dk1"/>
                </a:solidFill>
              </a:rPr>
              <a:t>	</a:t>
            </a:r>
            <a:r>
              <a:rPr b="1" lang="en-US" sz="2100">
                <a:solidFill>
                  <a:schemeClr val="dk1"/>
                </a:solidFill>
              </a:rPr>
              <a:t>b.</a:t>
            </a:r>
            <a:r>
              <a:rPr lang="en-US" sz="2100">
                <a:solidFill>
                  <a:schemeClr val="dk1"/>
                </a:solidFill>
              </a:rPr>
              <a:t> challenging you to provide a proof</a:t>
            </a:r>
            <a:endParaRPr sz="21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5"/>
          <p:cNvSpPr/>
          <p:nvPr/>
        </p:nvSpPr>
        <p:spPr>
          <a:xfrm>
            <a:off x="0" y="0"/>
            <a:ext cx="12192000" cy="8937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457200" rtl="0" algn="l">
              <a:lnSpc>
                <a:spcPct val="115000"/>
              </a:lnSpc>
              <a:spcBef>
                <a:spcPts val="0"/>
              </a:spcBef>
              <a:spcAft>
                <a:spcPts val="0"/>
              </a:spcAft>
              <a:buNone/>
            </a:pPr>
            <a:r>
              <a:rPr lang="en-US" sz="3000">
                <a:solidFill>
                  <a:schemeClr val="lt1"/>
                </a:solidFill>
              </a:rPr>
              <a:t>General feedback on the midterm</a:t>
            </a:r>
            <a:endParaRPr b="0" i="0" sz="3000" u="none" cap="none" strike="noStrike">
              <a:solidFill>
                <a:schemeClr val="lt1"/>
              </a:solidFill>
              <a:latin typeface="Arial"/>
              <a:ea typeface="Arial"/>
              <a:cs typeface="Arial"/>
              <a:sym typeface="Arial"/>
            </a:endParaRPr>
          </a:p>
        </p:txBody>
      </p:sp>
      <p:pic>
        <p:nvPicPr>
          <p:cNvPr id="105" name="Google Shape;105;p15" title="Chart"/>
          <p:cNvPicPr preferRelativeResize="0"/>
          <p:nvPr/>
        </p:nvPicPr>
        <p:blipFill>
          <a:blip r:embed="rId3">
            <a:alphaModFix/>
          </a:blip>
          <a:stretch>
            <a:fillRect/>
          </a:stretch>
        </p:blipFill>
        <p:spPr>
          <a:xfrm>
            <a:off x="302900" y="1077175"/>
            <a:ext cx="4514125" cy="2792562"/>
          </a:xfrm>
          <a:prstGeom prst="rect">
            <a:avLst/>
          </a:prstGeom>
          <a:noFill/>
          <a:ln>
            <a:noFill/>
          </a:ln>
        </p:spPr>
      </p:pic>
      <p:pic>
        <p:nvPicPr>
          <p:cNvPr id="106" name="Google Shape;106;p15" title="Chart"/>
          <p:cNvPicPr preferRelativeResize="0"/>
          <p:nvPr/>
        </p:nvPicPr>
        <p:blipFill>
          <a:blip r:embed="rId4">
            <a:alphaModFix/>
          </a:blip>
          <a:stretch>
            <a:fillRect/>
          </a:stretch>
        </p:blipFill>
        <p:spPr>
          <a:xfrm>
            <a:off x="302900" y="3869725"/>
            <a:ext cx="4514130" cy="2792574"/>
          </a:xfrm>
          <a:prstGeom prst="rect">
            <a:avLst/>
          </a:prstGeom>
          <a:noFill/>
          <a:ln>
            <a:noFill/>
          </a:ln>
        </p:spPr>
      </p:pic>
      <p:pic>
        <p:nvPicPr>
          <p:cNvPr id="107" name="Google Shape;107;p15" title="Chart"/>
          <p:cNvPicPr preferRelativeResize="0"/>
          <p:nvPr/>
        </p:nvPicPr>
        <p:blipFill>
          <a:blip r:embed="rId5">
            <a:alphaModFix/>
          </a:blip>
          <a:stretch>
            <a:fillRect/>
          </a:stretch>
        </p:blipFill>
        <p:spPr>
          <a:xfrm>
            <a:off x="5044350" y="1018075"/>
            <a:ext cx="3452119" cy="2910749"/>
          </a:xfrm>
          <a:prstGeom prst="rect">
            <a:avLst/>
          </a:prstGeom>
          <a:noFill/>
          <a:ln>
            <a:noFill/>
          </a:ln>
        </p:spPr>
      </p:pic>
      <p:sp>
        <p:nvSpPr>
          <p:cNvPr id="108" name="Google Shape;108;p15"/>
          <p:cNvSpPr txBox="1"/>
          <p:nvPr/>
        </p:nvSpPr>
        <p:spPr>
          <a:xfrm>
            <a:off x="8814600" y="2165650"/>
            <a:ext cx="30897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solidFill>
                  <a:schemeClr val="dk1"/>
                </a:solidFill>
              </a:rPr>
              <a:t>Average = 68</a:t>
            </a:r>
            <a:endParaRPr sz="2800">
              <a:solidFill>
                <a:schemeClr val="dk1"/>
              </a:solidFill>
            </a:endParaRPr>
          </a:p>
        </p:txBody>
      </p:sp>
      <p:pic>
        <p:nvPicPr>
          <p:cNvPr id="109" name="Google Shape;109;p15" title="Chart"/>
          <p:cNvPicPr preferRelativeResize="0"/>
          <p:nvPr/>
        </p:nvPicPr>
        <p:blipFill>
          <a:blip r:embed="rId6">
            <a:alphaModFix/>
          </a:blip>
          <a:stretch>
            <a:fillRect/>
          </a:stretch>
        </p:blipFill>
        <p:spPr>
          <a:xfrm>
            <a:off x="5044350" y="3810625"/>
            <a:ext cx="3452126" cy="2910771"/>
          </a:xfrm>
          <a:prstGeom prst="rect">
            <a:avLst/>
          </a:prstGeom>
          <a:noFill/>
          <a:ln>
            <a:noFill/>
          </a:ln>
        </p:spPr>
      </p:pic>
      <p:sp>
        <p:nvSpPr>
          <p:cNvPr id="110" name="Google Shape;110;p15"/>
          <p:cNvSpPr txBox="1"/>
          <p:nvPr/>
        </p:nvSpPr>
        <p:spPr>
          <a:xfrm>
            <a:off x="8814600" y="4958213"/>
            <a:ext cx="30897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200">
                <a:solidFill>
                  <a:schemeClr val="dk1"/>
                </a:solidFill>
              </a:rPr>
              <a:t>Potential </a:t>
            </a:r>
            <a:r>
              <a:rPr lang="en-US" sz="2200">
                <a:solidFill>
                  <a:schemeClr val="dk1"/>
                </a:solidFill>
              </a:rPr>
              <a:t>Average = 74</a:t>
            </a:r>
            <a:endParaRPr sz="22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p:nvPr/>
        </p:nvSpPr>
        <p:spPr>
          <a:xfrm>
            <a:off x="0" y="0"/>
            <a:ext cx="5952000" cy="14397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457200" rtl="0" algn="l">
              <a:lnSpc>
                <a:spcPct val="115000"/>
              </a:lnSpc>
              <a:spcBef>
                <a:spcPts val="0"/>
              </a:spcBef>
              <a:spcAft>
                <a:spcPts val="0"/>
              </a:spcAft>
              <a:buNone/>
            </a:pPr>
            <a:r>
              <a:rPr lang="en-US" sz="3000">
                <a:solidFill>
                  <a:schemeClr val="lt1"/>
                </a:solidFill>
              </a:rPr>
              <a:t>Do’s </a:t>
            </a:r>
            <a:endParaRPr b="0" i="0" sz="3000" u="none" cap="none" strike="noStrike">
              <a:solidFill>
                <a:schemeClr val="lt1"/>
              </a:solidFill>
              <a:latin typeface="Arial"/>
              <a:ea typeface="Arial"/>
              <a:cs typeface="Arial"/>
              <a:sym typeface="Arial"/>
            </a:endParaRPr>
          </a:p>
        </p:txBody>
      </p:sp>
      <p:sp>
        <p:nvSpPr>
          <p:cNvPr id="117" name="Google Shape;117;p16"/>
          <p:cNvSpPr/>
          <p:nvPr/>
        </p:nvSpPr>
        <p:spPr>
          <a:xfrm>
            <a:off x="5952000" y="0"/>
            <a:ext cx="6240000" cy="14397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457200" rtl="0" algn="l">
              <a:lnSpc>
                <a:spcPct val="115000"/>
              </a:lnSpc>
              <a:spcBef>
                <a:spcPts val="0"/>
              </a:spcBef>
              <a:spcAft>
                <a:spcPts val="0"/>
              </a:spcAft>
              <a:buNone/>
            </a:pPr>
            <a:r>
              <a:rPr lang="en-US" sz="3000">
                <a:solidFill>
                  <a:schemeClr val="lt1"/>
                </a:solidFill>
              </a:rPr>
              <a:t>Don'ts</a:t>
            </a:r>
            <a:r>
              <a:rPr lang="en-US" sz="3000">
                <a:solidFill>
                  <a:schemeClr val="lt1"/>
                </a:solidFill>
              </a:rPr>
              <a:t> </a:t>
            </a:r>
            <a:endParaRPr b="0" i="0" sz="3000" u="none" cap="none" strike="noStrike">
              <a:solidFill>
                <a:schemeClr val="lt1"/>
              </a:solidFill>
              <a:latin typeface="Arial"/>
              <a:ea typeface="Arial"/>
              <a:cs typeface="Arial"/>
              <a:sym typeface="Arial"/>
            </a:endParaRPr>
          </a:p>
        </p:txBody>
      </p:sp>
      <p:cxnSp>
        <p:nvCxnSpPr>
          <p:cNvPr id="118" name="Google Shape;118;p16"/>
          <p:cNvCxnSpPr/>
          <p:nvPr/>
        </p:nvCxnSpPr>
        <p:spPr>
          <a:xfrm>
            <a:off x="5952125" y="-15150"/>
            <a:ext cx="90900" cy="6891000"/>
          </a:xfrm>
          <a:prstGeom prst="straightConnector1">
            <a:avLst/>
          </a:prstGeom>
          <a:noFill/>
          <a:ln cap="flat" cmpd="sng" w="38100">
            <a:solidFill>
              <a:srgbClr val="0B5394"/>
            </a:solidFill>
            <a:prstDash val="dash"/>
            <a:round/>
            <a:headEnd len="med" w="med" type="none"/>
            <a:tailEnd len="med" w="med" type="none"/>
          </a:ln>
        </p:spPr>
      </p:cxnSp>
      <p:sp>
        <p:nvSpPr>
          <p:cNvPr id="119" name="Google Shape;119;p16"/>
          <p:cNvSpPr txBox="1"/>
          <p:nvPr/>
        </p:nvSpPr>
        <p:spPr>
          <a:xfrm>
            <a:off x="287750" y="1741700"/>
            <a:ext cx="5664300" cy="4256100"/>
          </a:xfrm>
          <a:prstGeom prst="rect">
            <a:avLst/>
          </a:prstGeom>
          <a:noFill/>
          <a:ln>
            <a:noFill/>
          </a:ln>
        </p:spPr>
        <p:txBody>
          <a:bodyPr anchorCtr="0" anchor="t" bIns="91425" lIns="91425" spcFirstLastPara="1" rIns="91425" wrap="square" tIns="91425">
            <a:spAutoFit/>
          </a:bodyPr>
          <a:lstStyle/>
          <a:p>
            <a:pPr indent="-374650" lvl="0" marL="457200" rtl="0" algn="l">
              <a:lnSpc>
                <a:spcPct val="150000"/>
              </a:lnSpc>
              <a:spcBef>
                <a:spcPts val="0"/>
              </a:spcBef>
              <a:spcAft>
                <a:spcPts val="0"/>
              </a:spcAft>
              <a:buClr>
                <a:schemeClr val="dk1"/>
              </a:buClr>
              <a:buSzPts val="2300"/>
              <a:buChar char="●"/>
            </a:pPr>
            <a:r>
              <a:rPr lang="en-US" sz="2300">
                <a:solidFill>
                  <a:schemeClr val="dk1"/>
                </a:solidFill>
              </a:rPr>
              <a:t>Provide contextual interpretation</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Provide justifications</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Make summaries</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Focus on the goal</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Keep it brief but with enough context</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Write within markdown</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Make it readable</a:t>
            </a:r>
            <a:endParaRPr sz="2300">
              <a:solidFill>
                <a:schemeClr val="dk1"/>
              </a:solidFill>
            </a:endParaRPr>
          </a:p>
          <a:p>
            <a:pPr indent="0" lvl="0" marL="457200" rtl="0" algn="l">
              <a:lnSpc>
                <a:spcPct val="150000"/>
              </a:lnSpc>
              <a:spcBef>
                <a:spcPts val="0"/>
              </a:spcBef>
              <a:spcAft>
                <a:spcPts val="0"/>
              </a:spcAft>
              <a:buNone/>
            </a:pPr>
            <a:r>
              <a:t/>
            </a:r>
            <a:endParaRPr sz="2300">
              <a:solidFill>
                <a:schemeClr val="dk1"/>
              </a:solidFill>
            </a:endParaRPr>
          </a:p>
        </p:txBody>
      </p:sp>
      <p:sp>
        <p:nvSpPr>
          <p:cNvPr id="120" name="Google Shape;120;p16"/>
          <p:cNvSpPr txBox="1"/>
          <p:nvPr/>
        </p:nvSpPr>
        <p:spPr>
          <a:xfrm>
            <a:off x="6239850" y="1741700"/>
            <a:ext cx="5664300" cy="4787100"/>
          </a:xfrm>
          <a:prstGeom prst="rect">
            <a:avLst/>
          </a:prstGeom>
          <a:noFill/>
          <a:ln>
            <a:noFill/>
          </a:ln>
        </p:spPr>
        <p:txBody>
          <a:bodyPr anchorCtr="0" anchor="t" bIns="91425" lIns="91425" spcFirstLastPara="1" rIns="91425" wrap="square" tIns="91425">
            <a:spAutoFit/>
          </a:bodyPr>
          <a:lstStyle/>
          <a:p>
            <a:pPr indent="-374650" lvl="0" marL="457200" rtl="0" algn="l">
              <a:lnSpc>
                <a:spcPct val="150000"/>
              </a:lnSpc>
              <a:spcBef>
                <a:spcPts val="0"/>
              </a:spcBef>
              <a:spcAft>
                <a:spcPts val="0"/>
              </a:spcAft>
              <a:buClr>
                <a:schemeClr val="dk1"/>
              </a:buClr>
              <a:buSzPts val="2300"/>
              <a:buChar char="●"/>
            </a:pPr>
            <a:r>
              <a:rPr lang="en-US" sz="2300">
                <a:solidFill>
                  <a:schemeClr val="dk1"/>
                </a:solidFill>
              </a:rPr>
              <a:t>Leave interpretation at “p-value is 0.03”</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Use methods without demostrating why (unless specifically asked to do so) </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Try not to get sidetracked</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Write essays</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Write in word</a:t>
            </a:r>
            <a:endParaRPr sz="2300">
              <a:solidFill>
                <a:schemeClr val="dk1"/>
              </a:solidFill>
            </a:endParaRPr>
          </a:p>
          <a:p>
            <a:pPr indent="-374650" lvl="0" marL="457200" rtl="0" algn="l">
              <a:lnSpc>
                <a:spcPct val="150000"/>
              </a:lnSpc>
              <a:spcBef>
                <a:spcPts val="0"/>
              </a:spcBef>
              <a:spcAft>
                <a:spcPts val="0"/>
              </a:spcAft>
              <a:buClr>
                <a:schemeClr val="dk1"/>
              </a:buClr>
              <a:buSzPts val="2300"/>
              <a:buChar char="●"/>
            </a:pPr>
            <a:r>
              <a:rPr lang="en-US" sz="2300">
                <a:solidFill>
                  <a:schemeClr val="dk1"/>
                </a:solidFill>
              </a:rPr>
              <a:t>Insert your text into code notes #...</a:t>
            </a:r>
            <a:endParaRPr sz="23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7"/>
          <p:cNvSpPr txBox="1"/>
          <p:nvPr>
            <p:ph type="title"/>
          </p:nvPr>
        </p:nvSpPr>
        <p:spPr>
          <a:xfrm>
            <a:off x="292975" y="280875"/>
            <a:ext cx="10515600" cy="9195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AI notes</a:t>
            </a:r>
            <a:endParaRPr/>
          </a:p>
        </p:txBody>
      </p:sp>
      <p:sp>
        <p:nvSpPr>
          <p:cNvPr id="127" name="Google Shape;127;p17"/>
          <p:cNvSpPr txBox="1"/>
          <p:nvPr/>
        </p:nvSpPr>
        <p:spPr>
          <a:xfrm>
            <a:off x="510925" y="1200375"/>
            <a:ext cx="10941300" cy="22779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Char char="●"/>
            </a:pPr>
            <a:r>
              <a:rPr lang="en-US" sz="2400">
                <a:solidFill>
                  <a:schemeClr val="dk1"/>
                </a:solidFill>
                <a:highlight>
                  <a:srgbClr val="FFFFFF"/>
                </a:highlight>
              </a:rPr>
              <a:t>Commonalities in the text</a:t>
            </a:r>
            <a:endParaRPr sz="2400">
              <a:solidFill>
                <a:schemeClr val="dk1"/>
              </a:solidFill>
              <a:highlight>
                <a:srgbClr val="FFFFFF"/>
              </a:highlight>
            </a:endParaRPr>
          </a:p>
          <a:p>
            <a:pPr indent="-317500" lvl="1" marL="914400" rtl="0" algn="l">
              <a:spcBef>
                <a:spcPts val="0"/>
              </a:spcBef>
              <a:spcAft>
                <a:spcPts val="0"/>
              </a:spcAft>
              <a:buClr>
                <a:schemeClr val="dk1"/>
              </a:buClr>
              <a:buSzPts val="1400"/>
              <a:buChar char="○"/>
            </a:pPr>
            <a:r>
              <a:rPr lang="en-US" sz="1200">
                <a:solidFill>
                  <a:schemeClr val="dk1"/>
                </a:solidFill>
                <a:highlight>
                  <a:srgbClr val="FFFFFF"/>
                </a:highlight>
              </a:rPr>
              <a:t>“</a:t>
            </a:r>
            <a:r>
              <a:rPr lang="en-US" sz="1200">
                <a:solidFill>
                  <a:schemeClr val="dk1"/>
                </a:solidFill>
                <a:highlight>
                  <a:srgbClr val="FFFFFF"/>
                </a:highlight>
              </a:rPr>
              <a:t>although the predictors are measured on a common 1–5 scale, the effective dimensionality of the feature space may still reduce the meaningfulness of distance calculations” &gt; in class explained as “ties” on categorical variable</a:t>
            </a:r>
            <a:endParaRPr sz="1200">
              <a:solidFill>
                <a:schemeClr val="dk1"/>
              </a:solidFill>
              <a:highlight>
                <a:srgbClr val="FFFFFF"/>
              </a:highlight>
            </a:endParaRPr>
          </a:p>
          <a:p>
            <a:pPr indent="-304800" lvl="0" marL="457200" rtl="0" algn="l">
              <a:spcBef>
                <a:spcPts val="0"/>
              </a:spcBef>
              <a:spcAft>
                <a:spcPts val="0"/>
              </a:spcAft>
              <a:buClr>
                <a:schemeClr val="dk1"/>
              </a:buClr>
              <a:buSzPts val="1200"/>
              <a:buChar char="●"/>
            </a:pPr>
            <a:r>
              <a:rPr lang="en-US" sz="2400">
                <a:solidFill>
                  <a:schemeClr val="dk1"/>
                </a:solidFill>
                <a:highlight>
                  <a:srgbClr val="FFFFFF"/>
                </a:highlight>
              </a:rPr>
              <a:t>Very good coding practice</a:t>
            </a:r>
            <a:endParaRPr sz="2400">
              <a:solidFill>
                <a:schemeClr val="dk1"/>
              </a:solidFill>
              <a:highlight>
                <a:srgbClr val="FFFFFF"/>
              </a:highlight>
            </a:endParaRPr>
          </a:p>
          <a:p>
            <a:pPr indent="-349250" lvl="1" marL="914400" rtl="0" algn="l">
              <a:spcBef>
                <a:spcPts val="0"/>
              </a:spcBef>
              <a:spcAft>
                <a:spcPts val="0"/>
              </a:spcAft>
              <a:buClr>
                <a:schemeClr val="dk1"/>
              </a:buClr>
              <a:buSzPts val="1900"/>
              <a:buChar char="○"/>
            </a:pPr>
            <a:r>
              <a:rPr lang="en-US" sz="1900">
                <a:solidFill>
                  <a:schemeClr val="dk1"/>
                </a:solidFill>
                <a:highlight>
                  <a:srgbClr val="FFFFFF"/>
                </a:highlight>
              </a:rPr>
              <a:t>common mistakes are disappereaning</a:t>
            </a:r>
            <a:endParaRPr sz="1900">
              <a:solidFill>
                <a:schemeClr val="dk1"/>
              </a:solidFill>
              <a:highlight>
                <a:srgbClr val="FFFFFF"/>
              </a:highlight>
            </a:endParaRPr>
          </a:p>
          <a:p>
            <a:pPr indent="-349250" lvl="1" marL="914400" rtl="0" algn="l">
              <a:spcBef>
                <a:spcPts val="0"/>
              </a:spcBef>
              <a:spcAft>
                <a:spcPts val="0"/>
              </a:spcAft>
              <a:buClr>
                <a:schemeClr val="dk1"/>
              </a:buClr>
              <a:buSzPts val="1900"/>
              <a:buChar char="○"/>
            </a:pPr>
            <a:r>
              <a:rPr lang="en-US" sz="1900">
                <a:solidFill>
                  <a:schemeClr val="dk1"/>
                </a:solidFill>
                <a:highlight>
                  <a:srgbClr val="FFFFFF"/>
                </a:highlight>
              </a:rPr>
              <a:t>unnecessarily complex code is appearing</a:t>
            </a:r>
            <a:endParaRPr sz="1900">
              <a:solidFill>
                <a:schemeClr val="dk1"/>
              </a:solidFill>
              <a:highlight>
                <a:srgbClr val="FFFFFF"/>
              </a:highlight>
            </a:endParaRPr>
          </a:p>
          <a:p>
            <a:pPr indent="-381000" lvl="0" marL="457200" rtl="0" algn="l">
              <a:spcBef>
                <a:spcPts val="0"/>
              </a:spcBef>
              <a:spcAft>
                <a:spcPts val="0"/>
              </a:spcAft>
              <a:buClr>
                <a:schemeClr val="dk1"/>
              </a:buClr>
              <a:buSzPts val="2400"/>
              <a:buChar char="●"/>
            </a:pPr>
            <a:r>
              <a:rPr lang="en-US" sz="2400">
                <a:solidFill>
                  <a:schemeClr val="dk1"/>
                </a:solidFill>
                <a:highlight>
                  <a:srgbClr val="FFFFFF"/>
                </a:highlight>
              </a:rPr>
              <a:t>Sidetrack to traditional statistics</a:t>
            </a:r>
            <a:endParaRPr sz="2400">
              <a:solidFill>
                <a:schemeClr val="dk1"/>
              </a:solidFill>
              <a:highlight>
                <a:srgbClr val="FFFFFF"/>
              </a:highlight>
            </a:endParaRPr>
          </a:p>
        </p:txBody>
      </p:sp>
      <p:pic>
        <p:nvPicPr>
          <p:cNvPr id="128" name="Google Shape;128;p17" title="Screenshot 2026-04-10 at 15.53.56.png"/>
          <p:cNvPicPr preferRelativeResize="0"/>
          <p:nvPr/>
        </p:nvPicPr>
        <p:blipFill>
          <a:blip r:embed="rId3">
            <a:alphaModFix/>
          </a:blip>
          <a:stretch>
            <a:fillRect/>
          </a:stretch>
        </p:blipFill>
        <p:spPr>
          <a:xfrm>
            <a:off x="8154100" y="4558025"/>
            <a:ext cx="3654050" cy="1966775"/>
          </a:xfrm>
          <a:prstGeom prst="rect">
            <a:avLst/>
          </a:prstGeom>
          <a:noFill/>
          <a:ln>
            <a:noFill/>
          </a:ln>
        </p:spPr>
      </p:pic>
      <p:sp>
        <p:nvSpPr>
          <p:cNvPr id="129" name="Google Shape;129;p17"/>
          <p:cNvSpPr txBox="1"/>
          <p:nvPr/>
        </p:nvSpPr>
        <p:spPr>
          <a:xfrm>
            <a:off x="4614525" y="3898175"/>
            <a:ext cx="48618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130" name="Google Shape;130;p17"/>
          <p:cNvSpPr txBox="1"/>
          <p:nvPr>
            <p:ph type="title"/>
          </p:nvPr>
        </p:nvSpPr>
        <p:spPr>
          <a:xfrm>
            <a:off x="292975" y="3638525"/>
            <a:ext cx="10515600" cy="9195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Be aware</a:t>
            </a:r>
            <a:endParaRPr/>
          </a:p>
        </p:txBody>
      </p:sp>
      <p:sp>
        <p:nvSpPr>
          <p:cNvPr id="131" name="Google Shape;131;p17"/>
          <p:cNvSpPr txBox="1"/>
          <p:nvPr/>
        </p:nvSpPr>
        <p:spPr>
          <a:xfrm>
            <a:off x="267675" y="4486650"/>
            <a:ext cx="5184600" cy="329700"/>
          </a:xfrm>
          <a:prstGeom prst="rect">
            <a:avLst/>
          </a:prstGeom>
          <a:noFill/>
          <a:ln>
            <a:noFill/>
          </a:ln>
        </p:spPr>
        <p:txBody>
          <a:bodyPr anchorCtr="0" anchor="t" bIns="27475" lIns="54950" spcFirstLastPara="1" rIns="54950" wrap="square" tIns="27475">
            <a:spAutoFit/>
          </a:bodyPr>
          <a:lstStyle/>
          <a:p>
            <a:pPr indent="0" lvl="0" marL="0" marR="0" rtl="0" algn="l">
              <a:lnSpc>
                <a:spcPct val="200000"/>
              </a:lnSpc>
              <a:spcBef>
                <a:spcPts val="0"/>
              </a:spcBef>
              <a:spcAft>
                <a:spcPts val="0"/>
              </a:spcAft>
              <a:buNone/>
            </a:pPr>
            <a:r>
              <a:rPr lang="en-US" sz="1782">
                <a:solidFill>
                  <a:srgbClr val="000000"/>
                </a:solidFill>
                <a:latin typeface="Arial"/>
                <a:ea typeface="Arial"/>
                <a:cs typeface="Arial"/>
                <a:sym typeface="Arial"/>
              </a:rPr>
              <a:t>In this module: </a:t>
            </a:r>
            <a:r>
              <a:rPr lang="en-US" sz="1782" u="sng">
                <a:solidFill>
                  <a:srgbClr val="000000"/>
                </a:solidFill>
                <a:latin typeface="Arial"/>
                <a:ea typeface="Arial"/>
                <a:cs typeface="Arial"/>
                <a:sym typeface="Arial"/>
                <a:hlinkClick r:id="rId4">
                  <a:extLst>
                    <a:ext uri="{A12FA001-AC4F-418D-AE19-62706E023703}">
                      <ahyp:hlinkClr val="tx"/>
                    </a:ext>
                  </a:extLst>
                </a:hlinkClick>
              </a:rPr>
              <a:t>Category 3 Selective</a:t>
            </a:r>
            <a:endParaRPr sz="1782">
              <a:solidFill>
                <a:srgbClr val="000000"/>
              </a:solidFill>
              <a:latin typeface="Arial"/>
              <a:ea typeface="Arial"/>
              <a:cs typeface="Arial"/>
              <a:sym typeface="Arial"/>
            </a:endParaRPr>
          </a:p>
        </p:txBody>
      </p:sp>
      <p:sp>
        <p:nvSpPr>
          <p:cNvPr id="132" name="Google Shape;132;p17"/>
          <p:cNvSpPr txBox="1"/>
          <p:nvPr/>
        </p:nvSpPr>
        <p:spPr>
          <a:xfrm>
            <a:off x="267676" y="5079823"/>
            <a:ext cx="6871200" cy="1388100"/>
          </a:xfrm>
          <a:prstGeom prst="rect">
            <a:avLst/>
          </a:prstGeom>
          <a:noFill/>
          <a:ln>
            <a:noFill/>
          </a:ln>
        </p:spPr>
        <p:txBody>
          <a:bodyPr anchorCtr="0" anchor="t" bIns="27475" lIns="54950" spcFirstLastPara="1" rIns="54950" wrap="square" tIns="27475">
            <a:spAutoFit/>
          </a:bodyPr>
          <a:lstStyle/>
          <a:p>
            <a:pPr indent="0" lvl="0" marL="0" marR="0" rtl="0" algn="l">
              <a:spcBef>
                <a:spcPts val="0"/>
              </a:spcBef>
              <a:spcAft>
                <a:spcPts val="0"/>
              </a:spcAft>
              <a:buNone/>
            </a:pPr>
            <a:r>
              <a:rPr b="1" lang="en-US" sz="1082">
                <a:solidFill>
                  <a:srgbClr val="000000"/>
                </a:solidFill>
                <a:latin typeface="Arial"/>
                <a:ea typeface="Arial"/>
                <a:cs typeface="Arial"/>
                <a:sym typeface="Arial"/>
              </a:rPr>
              <a:t>Allowed: </a:t>
            </a:r>
            <a:r>
              <a:rPr lang="en-US" sz="1082">
                <a:solidFill>
                  <a:srgbClr val="000000"/>
                </a:solidFill>
                <a:latin typeface="Arial"/>
                <a:ea typeface="Arial"/>
                <a:cs typeface="Arial"/>
                <a:sym typeface="Arial"/>
              </a:rPr>
              <a:t>Use of Copilot in R or Python, Use of AI for spelling (Grammarly, or other), use of LLM to aid general understanding and reframing or code help where repetitive tasks are needed…this is indirect use which requires you to build some knowledge first, but use AI to aid the labour part </a:t>
            </a:r>
            <a:endParaRPr sz="842"/>
          </a:p>
          <a:p>
            <a:pPr indent="0" lvl="0" marL="0" marR="0" rtl="0" algn="l">
              <a:spcBef>
                <a:spcPts val="0"/>
              </a:spcBef>
              <a:spcAft>
                <a:spcPts val="0"/>
              </a:spcAft>
              <a:buNone/>
            </a:pPr>
            <a:r>
              <a:t/>
            </a:r>
            <a:endParaRPr sz="1082">
              <a:solidFill>
                <a:srgbClr val="000000"/>
              </a:solidFill>
              <a:latin typeface="Arial"/>
              <a:ea typeface="Arial"/>
              <a:cs typeface="Arial"/>
              <a:sym typeface="Arial"/>
            </a:endParaRPr>
          </a:p>
          <a:p>
            <a:pPr indent="0" lvl="0" marL="0" marR="0" rtl="0" algn="l">
              <a:spcBef>
                <a:spcPts val="0"/>
              </a:spcBef>
              <a:spcAft>
                <a:spcPts val="0"/>
              </a:spcAft>
              <a:buNone/>
            </a:pPr>
            <a:r>
              <a:rPr b="1" lang="en-US" sz="1082">
                <a:solidFill>
                  <a:srgbClr val="000000"/>
                </a:solidFill>
                <a:latin typeface="Arial"/>
                <a:ea typeface="Arial"/>
                <a:cs typeface="Arial"/>
                <a:sym typeface="Arial"/>
              </a:rPr>
              <a:t>Not allowed</a:t>
            </a:r>
            <a:r>
              <a:rPr lang="en-US" sz="1082">
                <a:solidFill>
                  <a:srgbClr val="000000"/>
                </a:solidFill>
                <a:latin typeface="Arial"/>
                <a:ea typeface="Arial"/>
                <a:cs typeface="Arial"/>
                <a:sym typeface="Arial"/>
              </a:rPr>
              <a:t>: shameless copy-pasting, any direct use/learning, over-reliance….this will affect your learning ability &amp; will be considered as plagiarism</a:t>
            </a:r>
            <a:endParaRPr sz="842"/>
          </a:p>
          <a:p>
            <a:pPr indent="0" lvl="0" marL="0" marR="0" rtl="0" algn="l">
              <a:spcBef>
                <a:spcPts val="0"/>
              </a:spcBef>
              <a:spcAft>
                <a:spcPts val="0"/>
              </a:spcAft>
              <a:buNone/>
            </a:pPr>
            <a:r>
              <a:rPr lang="en-US" sz="1082">
                <a:solidFill>
                  <a:srgbClr val="000000"/>
                </a:solidFill>
                <a:latin typeface="Arial"/>
                <a:ea typeface="Arial"/>
                <a:cs typeface="Arial"/>
                <a:sym typeface="Arial"/>
              </a:rPr>
              <a:t> </a:t>
            </a:r>
            <a:endParaRPr sz="842"/>
          </a:p>
          <a:p>
            <a:pPr indent="0" lvl="0" marL="0" marR="0" rtl="0" algn="l">
              <a:spcBef>
                <a:spcPts val="0"/>
              </a:spcBef>
              <a:spcAft>
                <a:spcPts val="0"/>
              </a:spcAft>
              <a:buNone/>
            </a:pPr>
            <a:r>
              <a:rPr lang="en-US" sz="1082">
                <a:solidFill>
                  <a:srgbClr val="000000"/>
                </a:solidFill>
                <a:latin typeface="Arial"/>
                <a:ea typeface="Arial"/>
                <a:cs typeface="Arial"/>
                <a:sym typeface="Arial"/>
              </a:rPr>
              <a:t>						</a:t>
            </a:r>
            <a:endParaRPr sz="842"/>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8"/>
          <p:cNvSpPr/>
          <p:nvPr/>
        </p:nvSpPr>
        <p:spPr>
          <a:xfrm>
            <a:off x="0" y="0"/>
            <a:ext cx="12192000" cy="7269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457200" rtl="0" algn="l">
              <a:lnSpc>
                <a:spcPct val="115000"/>
              </a:lnSpc>
              <a:spcBef>
                <a:spcPts val="0"/>
              </a:spcBef>
              <a:spcAft>
                <a:spcPts val="0"/>
              </a:spcAft>
              <a:buNone/>
            </a:pPr>
            <a:r>
              <a:rPr lang="en-US" sz="3100">
                <a:solidFill>
                  <a:schemeClr val="lt1"/>
                </a:solidFill>
              </a:rPr>
              <a:t>The final assessment instructions</a:t>
            </a:r>
            <a:endParaRPr b="0" i="0" sz="3000" u="none" cap="none" strike="noStrike">
              <a:solidFill>
                <a:schemeClr val="lt1"/>
              </a:solidFill>
              <a:latin typeface="Arial"/>
              <a:ea typeface="Arial"/>
              <a:cs typeface="Arial"/>
              <a:sym typeface="Arial"/>
            </a:endParaRPr>
          </a:p>
        </p:txBody>
      </p:sp>
      <p:sp>
        <p:nvSpPr>
          <p:cNvPr id="139" name="Google Shape;139;p18"/>
          <p:cNvSpPr txBox="1"/>
          <p:nvPr/>
        </p:nvSpPr>
        <p:spPr>
          <a:xfrm>
            <a:off x="5920850" y="3463200"/>
            <a:ext cx="6224700" cy="1939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900">
                <a:solidFill>
                  <a:schemeClr val="dk1"/>
                </a:solidFill>
              </a:rPr>
              <a:t>Prediction 1 (easy): How well can you predict letting rates on AirBNB?</a:t>
            </a:r>
            <a:endParaRPr b="1"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6,700 Airbnb listings from Bristol</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build model predicting nightly price</a:t>
            </a:r>
            <a:endParaRPr sz="1900">
              <a:solidFill>
                <a:schemeClr val="dk1"/>
              </a:solidFill>
            </a:endParaRPr>
          </a:p>
          <a:p>
            <a:pPr indent="0" lvl="0" marL="0" rtl="0" algn="l">
              <a:spcBef>
                <a:spcPts val="0"/>
              </a:spcBef>
              <a:spcAft>
                <a:spcPts val="0"/>
              </a:spcAft>
              <a:buNone/>
            </a:pPr>
            <a:r>
              <a:t/>
            </a:r>
            <a:endParaRPr sz="1900">
              <a:solidFill>
                <a:schemeClr val="dk1"/>
              </a:solidFill>
            </a:endParaRPr>
          </a:p>
          <a:p>
            <a:pPr indent="0" lvl="0" marL="457200" rtl="0" algn="l">
              <a:spcBef>
                <a:spcPts val="0"/>
              </a:spcBef>
              <a:spcAft>
                <a:spcPts val="0"/>
              </a:spcAft>
              <a:buNone/>
            </a:pPr>
            <a:r>
              <a:t/>
            </a:r>
            <a:endParaRPr sz="1900">
              <a:solidFill>
                <a:schemeClr val="dk1"/>
              </a:solidFill>
            </a:endParaRPr>
          </a:p>
        </p:txBody>
      </p:sp>
      <p:sp>
        <p:nvSpPr>
          <p:cNvPr id="140" name="Google Shape;140;p18"/>
          <p:cNvSpPr txBox="1"/>
          <p:nvPr/>
        </p:nvSpPr>
        <p:spPr>
          <a:xfrm>
            <a:off x="5920850" y="5021400"/>
            <a:ext cx="6224700" cy="164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900">
                <a:solidFill>
                  <a:schemeClr val="dk1"/>
                </a:solidFill>
              </a:rPr>
              <a:t>Prediction 2 (hard): What drives fire risk?</a:t>
            </a:r>
            <a:endParaRPr b="1"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satellite</a:t>
            </a:r>
            <a:r>
              <a:rPr lang="en-US" sz="1900">
                <a:solidFill>
                  <a:schemeClr val="dk1"/>
                </a:solidFill>
              </a:rPr>
              <a:t> data/images with RGB bands</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require data generation through understanding data </a:t>
            </a:r>
            <a:r>
              <a:rPr lang="en-US" sz="1900">
                <a:solidFill>
                  <a:schemeClr val="dk1"/>
                </a:solidFill>
              </a:rPr>
              <a:t>labels</a:t>
            </a:r>
            <a:r>
              <a:rPr lang="en-US" sz="1900">
                <a:solidFill>
                  <a:schemeClr val="dk1"/>
                </a:solidFill>
              </a:rPr>
              <a:t> &amp;/or spatial data management</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build or deploy image classifier for fire risk</a:t>
            </a:r>
            <a:endParaRPr sz="1900">
              <a:solidFill>
                <a:schemeClr val="dk1"/>
              </a:solidFill>
            </a:endParaRPr>
          </a:p>
        </p:txBody>
      </p:sp>
      <p:sp>
        <p:nvSpPr>
          <p:cNvPr id="141" name="Google Shape;141;p18"/>
          <p:cNvSpPr txBox="1"/>
          <p:nvPr/>
        </p:nvSpPr>
        <p:spPr>
          <a:xfrm>
            <a:off x="203925" y="3530425"/>
            <a:ext cx="6150000" cy="1062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900">
                <a:solidFill>
                  <a:schemeClr val="dk1"/>
                </a:solidFill>
              </a:rPr>
              <a:t>Inference</a:t>
            </a:r>
            <a:r>
              <a:rPr b="1" lang="en-US" sz="1900">
                <a:solidFill>
                  <a:schemeClr val="dk1"/>
                </a:solidFill>
              </a:rPr>
              <a:t> 1 </a:t>
            </a:r>
            <a:r>
              <a:rPr b="1" lang="en-US" sz="1900">
                <a:solidFill>
                  <a:schemeClr val="dk1"/>
                </a:solidFill>
              </a:rPr>
              <a:t>(easy)</a:t>
            </a:r>
            <a:r>
              <a:rPr b="1" lang="en-US" sz="1900">
                <a:solidFill>
                  <a:schemeClr val="dk1"/>
                </a:solidFill>
              </a:rPr>
              <a:t>: Is French Wine Overpriced? </a:t>
            </a:r>
            <a:endParaRPr b="1"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38,686 wine ratings from all over the world</a:t>
            </a:r>
            <a:endParaRPr sz="1900">
              <a:solidFill>
                <a:schemeClr val="dk1"/>
              </a:solidFill>
            </a:endParaRPr>
          </a:p>
          <a:p>
            <a:pPr indent="0" lvl="0" marL="914400" rtl="0" algn="l">
              <a:spcBef>
                <a:spcPts val="0"/>
              </a:spcBef>
              <a:spcAft>
                <a:spcPts val="0"/>
              </a:spcAft>
              <a:buNone/>
            </a:pPr>
            <a:r>
              <a:t/>
            </a:r>
            <a:endParaRPr sz="1900">
              <a:solidFill>
                <a:schemeClr val="dk1"/>
              </a:solidFill>
            </a:endParaRPr>
          </a:p>
        </p:txBody>
      </p:sp>
      <p:sp>
        <p:nvSpPr>
          <p:cNvPr id="142" name="Google Shape;142;p18"/>
          <p:cNvSpPr txBox="1"/>
          <p:nvPr/>
        </p:nvSpPr>
        <p:spPr>
          <a:xfrm>
            <a:off x="166575" y="4592425"/>
            <a:ext cx="5891700" cy="2232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1900">
                <a:solidFill>
                  <a:schemeClr val="dk1"/>
                </a:solidFill>
              </a:rPr>
              <a:t>Inference</a:t>
            </a:r>
            <a:r>
              <a:rPr b="1" lang="en-US" sz="1900">
                <a:solidFill>
                  <a:schemeClr val="dk1"/>
                </a:solidFill>
              </a:rPr>
              <a:t> 2 (hard): What drives commuting decisions?</a:t>
            </a:r>
            <a:endParaRPr b="1"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O-D flow data with 316,518 rows</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might require reduction, further study of the concepts &amp;/or spatial data management</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what are the influential factors?</a:t>
            </a:r>
            <a:endParaRPr sz="1900">
              <a:solidFill>
                <a:schemeClr val="dk1"/>
              </a:solidFill>
            </a:endParaRPr>
          </a:p>
          <a:p>
            <a:pPr indent="0" lvl="0" marL="457200" rtl="0" algn="l">
              <a:spcBef>
                <a:spcPts val="0"/>
              </a:spcBef>
              <a:spcAft>
                <a:spcPts val="0"/>
              </a:spcAft>
              <a:buNone/>
            </a:pPr>
            <a:r>
              <a:t/>
            </a:r>
            <a:endParaRPr sz="1900">
              <a:solidFill>
                <a:schemeClr val="dk1"/>
              </a:solidFill>
            </a:endParaRPr>
          </a:p>
        </p:txBody>
      </p:sp>
      <p:sp>
        <p:nvSpPr>
          <p:cNvPr id="143" name="Google Shape;143;p18"/>
          <p:cNvSpPr txBox="1"/>
          <p:nvPr/>
        </p:nvSpPr>
        <p:spPr>
          <a:xfrm>
            <a:off x="620850" y="825150"/>
            <a:ext cx="10950300" cy="2539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US" sz="2700">
                <a:solidFill>
                  <a:srgbClr val="990000"/>
                </a:solidFill>
              </a:rPr>
              <a:t>Complete one inference and one prediction prompt: two in total</a:t>
            </a:r>
            <a:endParaRPr b="1" sz="2700">
              <a:solidFill>
                <a:srgbClr val="990000"/>
              </a:solidFill>
            </a:endParaRPr>
          </a:p>
          <a:p>
            <a:pPr indent="0" lvl="0" marL="0" rtl="0" algn="ctr">
              <a:spcBef>
                <a:spcPts val="0"/>
              </a:spcBef>
              <a:spcAft>
                <a:spcPts val="0"/>
              </a:spcAft>
              <a:buNone/>
            </a:pPr>
            <a:r>
              <a:rPr b="1" lang="en-US" sz="2100">
                <a:solidFill>
                  <a:srgbClr val="990000"/>
                </a:solidFill>
              </a:rPr>
              <a:t>Focus on answering the question</a:t>
            </a:r>
            <a:endParaRPr b="1" sz="2100">
              <a:solidFill>
                <a:srgbClr val="990000"/>
              </a:solidFill>
            </a:endParaRPr>
          </a:p>
          <a:p>
            <a:pPr indent="-361950" lvl="0" marL="457200" rtl="0" algn="ctr">
              <a:spcBef>
                <a:spcPts val="0"/>
              </a:spcBef>
              <a:spcAft>
                <a:spcPts val="0"/>
              </a:spcAft>
              <a:buClr>
                <a:srgbClr val="990000"/>
              </a:buClr>
              <a:buSzPts val="2100"/>
              <a:buAutoNum type="arabicPeriod"/>
            </a:pPr>
            <a:r>
              <a:rPr b="1" lang="en-US" sz="2100">
                <a:solidFill>
                  <a:srgbClr val="990000"/>
                </a:solidFill>
              </a:rPr>
              <a:t>Inspect and </a:t>
            </a:r>
            <a:r>
              <a:rPr b="1" lang="en-US" sz="2100">
                <a:solidFill>
                  <a:srgbClr val="990000"/>
                </a:solidFill>
              </a:rPr>
              <a:t>explore</a:t>
            </a:r>
            <a:endParaRPr b="1" sz="2100">
              <a:solidFill>
                <a:srgbClr val="990000"/>
              </a:solidFill>
            </a:endParaRPr>
          </a:p>
          <a:p>
            <a:pPr indent="-361950" lvl="0" marL="457200" rtl="0" algn="ctr">
              <a:spcBef>
                <a:spcPts val="0"/>
              </a:spcBef>
              <a:spcAft>
                <a:spcPts val="0"/>
              </a:spcAft>
              <a:buClr>
                <a:srgbClr val="990000"/>
              </a:buClr>
              <a:buSzPts val="2100"/>
              <a:buAutoNum type="arabicPeriod"/>
            </a:pPr>
            <a:r>
              <a:rPr b="1" lang="en-US" sz="2100">
                <a:solidFill>
                  <a:srgbClr val="990000"/>
                </a:solidFill>
              </a:rPr>
              <a:t>Manage the data</a:t>
            </a:r>
            <a:endParaRPr b="1" sz="2100">
              <a:solidFill>
                <a:srgbClr val="990000"/>
              </a:solidFill>
            </a:endParaRPr>
          </a:p>
          <a:p>
            <a:pPr indent="-361950" lvl="0" marL="457200" rtl="0" algn="ctr">
              <a:spcBef>
                <a:spcPts val="0"/>
              </a:spcBef>
              <a:spcAft>
                <a:spcPts val="0"/>
              </a:spcAft>
              <a:buClr>
                <a:srgbClr val="990000"/>
              </a:buClr>
              <a:buSzPts val="2100"/>
              <a:buAutoNum type="arabicPeriod"/>
            </a:pPr>
            <a:r>
              <a:rPr b="1" lang="en-US" sz="2100">
                <a:solidFill>
                  <a:srgbClr val="990000"/>
                </a:solidFill>
              </a:rPr>
              <a:t>Set out serious of questions that will answer the overall question</a:t>
            </a:r>
            <a:endParaRPr b="1" sz="2100">
              <a:solidFill>
                <a:srgbClr val="990000"/>
              </a:solidFill>
            </a:endParaRPr>
          </a:p>
          <a:p>
            <a:pPr indent="-361950" lvl="0" marL="457200" rtl="0" algn="ctr">
              <a:spcBef>
                <a:spcPts val="0"/>
              </a:spcBef>
              <a:spcAft>
                <a:spcPts val="0"/>
              </a:spcAft>
              <a:buClr>
                <a:srgbClr val="990000"/>
              </a:buClr>
              <a:buSzPts val="2100"/>
              <a:buAutoNum type="arabicPeriod"/>
            </a:pPr>
            <a:r>
              <a:rPr b="1" lang="en-US" sz="2100">
                <a:solidFill>
                  <a:srgbClr val="990000"/>
                </a:solidFill>
              </a:rPr>
              <a:t>Set and execute methods to answer those questions</a:t>
            </a:r>
            <a:endParaRPr b="1" sz="2100">
              <a:solidFill>
                <a:srgbClr val="990000"/>
              </a:solidFill>
            </a:endParaRPr>
          </a:p>
          <a:p>
            <a:pPr indent="-361950" lvl="0" marL="457200" rtl="0" algn="ctr">
              <a:spcBef>
                <a:spcPts val="0"/>
              </a:spcBef>
              <a:spcAft>
                <a:spcPts val="0"/>
              </a:spcAft>
              <a:buClr>
                <a:srgbClr val="990000"/>
              </a:buClr>
              <a:buSzPts val="2100"/>
              <a:buAutoNum type="arabicPeriod"/>
            </a:pPr>
            <a:r>
              <a:rPr b="1" lang="en-US" sz="2100">
                <a:solidFill>
                  <a:srgbClr val="990000"/>
                </a:solidFill>
              </a:rPr>
              <a:t>Iterate/adjust the pipeline to get to your goal</a:t>
            </a:r>
            <a:endParaRPr b="1" sz="2100">
              <a:solidFill>
                <a:srgbClr val="99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p:nvPr/>
        </p:nvSpPr>
        <p:spPr>
          <a:xfrm>
            <a:off x="0" y="0"/>
            <a:ext cx="12192000" cy="2150700"/>
          </a:xfrm>
          <a:prstGeom prst="rect">
            <a:avLst/>
          </a:prstGeom>
          <a:solidFill>
            <a:srgbClr val="0B3041">
              <a:alpha val="60000"/>
            </a:srgbClr>
          </a:solid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None/>
            </a:pPr>
            <a:r>
              <a:rPr b="1" lang="en-US" sz="7200">
                <a:solidFill>
                  <a:schemeClr val="lt1"/>
                </a:solidFill>
              </a:rPr>
              <a:t>Q&amp;A</a:t>
            </a:r>
            <a:endParaRPr b="1" i="0" sz="7200" u="none" cap="none" strike="noStrike">
              <a:solidFill>
                <a:schemeClr val="lt1"/>
              </a:solidFill>
            </a:endParaRPr>
          </a:p>
        </p:txBody>
      </p:sp>
      <p:pic>
        <p:nvPicPr>
          <p:cNvPr id="150" name="Google Shape;150;p19" title="Screenshot 2026-04-13 at 11.38.20.png"/>
          <p:cNvPicPr preferRelativeResize="0"/>
          <p:nvPr/>
        </p:nvPicPr>
        <p:blipFill>
          <a:blip r:embed="rId3">
            <a:alphaModFix/>
          </a:blip>
          <a:stretch>
            <a:fillRect/>
          </a:stretch>
        </p:blipFill>
        <p:spPr>
          <a:xfrm>
            <a:off x="1174400" y="3225975"/>
            <a:ext cx="9843202" cy="3540250"/>
          </a:xfrm>
          <a:prstGeom prst="rect">
            <a:avLst/>
          </a:prstGeom>
          <a:solidFill>
            <a:srgbClr val="0B3041">
              <a:alpha val="60000"/>
            </a:srgbClr>
          </a:solidFill>
          <a:ln>
            <a:noFill/>
          </a:ln>
        </p:spPr>
      </p:pic>
      <p:sp>
        <p:nvSpPr>
          <p:cNvPr id="151" name="Google Shape;151;p19"/>
          <p:cNvSpPr txBox="1"/>
          <p:nvPr/>
        </p:nvSpPr>
        <p:spPr>
          <a:xfrm>
            <a:off x="1174350" y="2241475"/>
            <a:ext cx="9843300" cy="104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solidFill>
                  <a:schemeClr val="dk1"/>
                </a:solidFill>
              </a:rPr>
              <a:t>If you remember anything later, go to the course discussion on blackboard, hosted on padlet.</a:t>
            </a:r>
            <a:endParaRPr sz="28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pic>
        <p:nvPicPr>
          <p:cNvPr id="157" name="Google Shape;157;p20" title="Screenshot 2026-04-13 at 13.48.35.png"/>
          <p:cNvPicPr preferRelativeResize="0"/>
          <p:nvPr/>
        </p:nvPicPr>
        <p:blipFill>
          <a:blip r:embed="rId3">
            <a:alphaModFix/>
          </a:blip>
          <a:stretch>
            <a:fillRect/>
          </a:stretch>
        </p:blipFill>
        <p:spPr>
          <a:xfrm>
            <a:off x="1545775" y="1621495"/>
            <a:ext cx="8635871" cy="2619357"/>
          </a:xfrm>
          <a:prstGeom prst="rect">
            <a:avLst/>
          </a:prstGeom>
          <a:noFill/>
          <a:ln>
            <a:noFill/>
          </a:ln>
        </p:spPr>
      </p:pic>
      <p:pic>
        <p:nvPicPr>
          <p:cNvPr id="158" name="Google Shape;158;p20" title="Screenshot 2026-04-13 at 13.48.51.png"/>
          <p:cNvPicPr preferRelativeResize="0"/>
          <p:nvPr/>
        </p:nvPicPr>
        <p:blipFill>
          <a:blip r:embed="rId4">
            <a:alphaModFix/>
          </a:blip>
          <a:stretch>
            <a:fillRect/>
          </a:stretch>
        </p:blipFill>
        <p:spPr>
          <a:xfrm>
            <a:off x="1212591" y="3999797"/>
            <a:ext cx="8876074" cy="2527851"/>
          </a:xfrm>
          <a:prstGeom prst="rect">
            <a:avLst/>
          </a:prstGeom>
          <a:noFill/>
          <a:ln>
            <a:noFill/>
          </a:ln>
        </p:spPr>
      </p:pic>
      <p:sp>
        <p:nvSpPr>
          <p:cNvPr id="159" name="Google Shape;159;p20"/>
          <p:cNvSpPr txBox="1"/>
          <p:nvPr/>
        </p:nvSpPr>
        <p:spPr>
          <a:xfrm>
            <a:off x="0" y="550250"/>
            <a:ext cx="121920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800">
                <a:solidFill>
                  <a:schemeClr val="dk1"/>
                </a:solidFill>
              </a:rPr>
              <a:t>For the rest of today….and next week, in-fact</a:t>
            </a:r>
            <a:endParaRPr sz="28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