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Play"/>
      <p:regular r:id="rId28"/>
      <p:bold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EACBA5-A996-4DE3-8F08-8A1A100A1A28}">
  <a:tblStyle styleId="{3CEACBA5-A996-4DE3-8F08-8A1A100A1A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02aee4b38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d02aee4b38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d02aee4b38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d02aee4b38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02aee4b38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d02aee4b38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02aee4b38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d02aee4b38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02aee4b38_0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d02aee4b38_0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02aee4b38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d02aee4b38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d02aee4b38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d02aee4b38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02aee4b38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d02aee4b38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9600aefe1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9600aefe1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d02aee4b38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d02aee4b38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e14cd36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be14cd36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02aee4b38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d02aee4b38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cbffda2a0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cbffda2a0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dd412b8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cdd412b8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600aefe1d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9600aefe1d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2b223b296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c2b223b296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02aee4b38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d02aee4b38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600aefe1d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9600aefe1d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02aee4b38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d02aee4b38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02aee4b38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Roll two dice</a:t>
            </a:r>
            <a:endParaRPr sz="1800">
              <a:solidFill>
                <a:srgbClr val="21212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probability of each number occurring is the same </a:t>
            </a:r>
            <a:endParaRPr sz="1800">
              <a:solidFill>
                <a:srgbClr val="21212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but the sum of two dice is not always the same &gt; it has normal distribution as there is more dice combinations adding to 7 than those adding to 2</a:t>
            </a:r>
            <a:endParaRPr/>
          </a:p>
        </p:txBody>
      </p:sp>
      <p:sp>
        <p:nvSpPr>
          <p:cNvPr id="174" name="Google Shape;174;g3d02aee4b38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02aee4b38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d02aee4b38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iE6Dcp7Oaqp-hq2NMNQbH9RGSswWA8lA/view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hyperlink" Target="https://www.instagram.com/reel/DPX6vohiXQ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hyperlink" Target="https://www.hibernian-recruitment.com/en/whats-a-data-scientist-explaining-roles-in-big-data/" TargetMode="External"/><Relationship Id="rId5" Type="http://schemas.openxmlformats.org/officeDocument/2006/relationships/hyperlink" Target="https://www.youtube.com/watch?v=AuZoDsNmG_s" TargetMode="External"/><Relationship Id="rId6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cLTAoOREzwAAWhAXTkmTXKTccCYJFda4/view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www.mathworks.com/discovery/convolution.html" TargetMode="External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350" y="1872525"/>
            <a:ext cx="8146176" cy="41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-541425" y="-114300"/>
            <a:ext cx="13215900" cy="1439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Last week’s comprehension questions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50615" r="0" t="0"/>
          <a:stretch/>
        </p:blipFill>
        <p:spPr>
          <a:xfrm>
            <a:off x="482375" y="2251800"/>
            <a:ext cx="3943774" cy="34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ctrTitle"/>
          </p:nvPr>
        </p:nvSpPr>
        <p:spPr>
          <a:xfrm>
            <a:off x="647700" y="6350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pic>
        <p:nvPicPr>
          <p:cNvPr id="210" name="Google Shape;210;p22" title="An animation of the input and sharpened output of a convolution operation with a 3x3 sharpening filter kerne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300" y="1273175"/>
            <a:ext cx="90932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sp>
        <p:nvSpPr>
          <p:cNvPr id="216" name="Google Shape;216;p23"/>
          <p:cNvSpPr txBox="1"/>
          <p:nvPr/>
        </p:nvSpPr>
        <p:spPr>
          <a:xfrm>
            <a:off x="674800" y="4345400"/>
            <a:ext cx="414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Parameters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Stride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Filter/kernel size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Padding- yes or no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Bias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Activation function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217" name="Google Shape;217;p23"/>
          <p:cNvGraphicFramePr/>
          <p:nvPr/>
        </p:nvGraphicFramePr>
        <p:xfrm>
          <a:off x="5516300" y="17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46000"/>
                <a:gridCol w="446000"/>
                <a:gridCol w="446000"/>
                <a:gridCol w="446000"/>
                <a:gridCol w="446000"/>
              </a:tblGrid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8" name="Google Shape;218;p23"/>
          <p:cNvSpPr txBox="1"/>
          <p:nvPr/>
        </p:nvSpPr>
        <p:spPr>
          <a:xfrm>
            <a:off x="5987700" y="12030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Feature map</a:t>
            </a:r>
            <a:endParaRPr sz="1600">
              <a:solidFill>
                <a:schemeClr val="dk1"/>
              </a:solidFill>
            </a:endParaRPr>
          </a:p>
        </p:txBody>
      </p:sp>
      <p:graphicFrame>
        <p:nvGraphicFramePr>
          <p:cNvPr id="219" name="Google Shape;219;p23"/>
          <p:cNvGraphicFramePr/>
          <p:nvPr/>
        </p:nvGraphicFramePr>
        <p:xfrm>
          <a:off x="1671663" y="1557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6300"/>
                <a:gridCol w="494150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23"/>
          <p:cNvSpPr txBox="1"/>
          <p:nvPr/>
        </p:nvSpPr>
        <p:spPr>
          <a:xfrm>
            <a:off x="165100" y="1886000"/>
            <a:ext cx="1455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AF  b +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1177913" y="981475"/>
            <a:ext cx="2443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1 kernel = 1 neuron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5676900" y="1655275"/>
            <a:ext cx="310800" cy="6561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 rot="10800000">
            <a:off x="779575" y="1458488"/>
            <a:ext cx="444600" cy="15747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 rot="10800000">
            <a:off x="5041800" y="1655200"/>
            <a:ext cx="330300" cy="6435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4170500" y="1706000"/>
            <a:ext cx="1455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ReLU</a:t>
            </a:r>
            <a:r>
              <a:rPr lang="en-US" sz="2100">
                <a:solidFill>
                  <a:schemeClr val="dk1"/>
                </a:solidFill>
              </a:rPr>
              <a:t>  b +</a:t>
            </a:r>
            <a:endParaRPr sz="2100">
              <a:solidFill>
                <a:schemeClr val="dk1"/>
              </a:solidFill>
            </a:endParaRPr>
          </a:p>
        </p:txBody>
      </p:sp>
      <p:graphicFrame>
        <p:nvGraphicFramePr>
          <p:cNvPr id="226" name="Google Shape;226;p23"/>
          <p:cNvGraphicFramePr/>
          <p:nvPr/>
        </p:nvGraphicFramePr>
        <p:xfrm>
          <a:off x="10370563" y="62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382850"/>
                <a:gridCol w="382850"/>
                <a:gridCol w="382850"/>
              </a:tblGrid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7" name="Google Shape;227;p23"/>
          <p:cNvGraphicFramePr/>
          <p:nvPr/>
        </p:nvGraphicFramePr>
        <p:xfrm>
          <a:off x="10370563" y="201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382850"/>
                <a:gridCol w="382850"/>
                <a:gridCol w="382850"/>
              </a:tblGrid>
              <a:tr h="30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8" name="Google Shape;228;p23"/>
          <p:cNvGraphicFramePr/>
          <p:nvPr/>
        </p:nvGraphicFramePr>
        <p:xfrm>
          <a:off x="10370563" y="340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382850"/>
                <a:gridCol w="382850"/>
                <a:gridCol w="382850"/>
              </a:tblGrid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9" name="Google Shape;229;p23"/>
          <p:cNvSpPr/>
          <p:nvPr/>
        </p:nvSpPr>
        <p:spPr>
          <a:xfrm>
            <a:off x="10292850" y="622225"/>
            <a:ext cx="1307400" cy="12429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0" name="Google Shape;230;p23"/>
          <p:cNvGraphicFramePr/>
          <p:nvPr/>
        </p:nvGraphicFramePr>
        <p:xfrm>
          <a:off x="10370563" y="479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382850"/>
                <a:gridCol w="382850"/>
                <a:gridCol w="382850"/>
              </a:tblGrid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23"/>
          <p:cNvSpPr/>
          <p:nvPr/>
        </p:nvSpPr>
        <p:spPr>
          <a:xfrm>
            <a:off x="10268900" y="1983150"/>
            <a:ext cx="1307400" cy="12429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10292850" y="3467275"/>
            <a:ext cx="1361700" cy="12429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10268900" y="4777300"/>
            <a:ext cx="1307400" cy="12429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8780750" y="1367110"/>
            <a:ext cx="342300" cy="3742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INPUT</a:t>
            </a:r>
            <a:endParaRPr b="1" sz="1752"/>
          </a:p>
        </p:txBody>
      </p:sp>
      <p:cxnSp>
        <p:nvCxnSpPr>
          <p:cNvPr id="235" name="Google Shape;235;p23"/>
          <p:cNvCxnSpPr/>
          <p:nvPr/>
        </p:nvCxnSpPr>
        <p:spPr>
          <a:xfrm flipH="1" rot="10800000">
            <a:off x="9144000" y="1358800"/>
            <a:ext cx="990600" cy="55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3"/>
          <p:cNvCxnSpPr>
            <a:endCxn id="237" idx="2"/>
          </p:cNvCxnSpPr>
          <p:nvPr/>
        </p:nvCxnSpPr>
        <p:spPr>
          <a:xfrm flipH="1" rot="10800000">
            <a:off x="9201425" y="2508350"/>
            <a:ext cx="830700" cy="1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3"/>
          <p:cNvCxnSpPr>
            <a:endCxn id="239" idx="2"/>
          </p:cNvCxnSpPr>
          <p:nvPr/>
        </p:nvCxnSpPr>
        <p:spPr>
          <a:xfrm flipH="1" rot="10800000">
            <a:off x="9105900" y="3867150"/>
            <a:ext cx="10281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3"/>
          <p:cNvCxnSpPr>
            <a:endCxn id="241" idx="2"/>
          </p:cNvCxnSpPr>
          <p:nvPr/>
        </p:nvCxnSpPr>
        <p:spPr>
          <a:xfrm>
            <a:off x="9093125" y="4635450"/>
            <a:ext cx="939000" cy="6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3"/>
          <p:cNvSpPr txBox="1"/>
          <p:nvPr/>
        </p:nvSpPr>
        <p:spPr>
          <a:xfrm rot="-6712">
            <a:off x="10370570" y="257243"/>
            <a:ext cx="768301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 +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10043900" y="256500"/>
            <a:ext cx="1568700" cy="1636500"/>
          </a:xfrm>
          <a:prstGeom prst="ellipse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9201500" y="2408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ReLU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5" name="Google Shape;245;p23"/>
          <p:cNvSpPr txBox="1"/>
          <p:nvPr/>
        </p:nvSpPr>
        <p:spPr>
          <a:xfrm rot="-6712">
            <a:off x="10358795" y="1690843"/>
            <a:ext cx="768301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 +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10032125" y="1690100"/>
            <a:ext cx="1568700" cy="1636500"/>
          </a:xfrm>
          <a:prstGeom prst="ellipse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9189725" y="16744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ReLU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7" name="Google Shape;247;p23"/>
          <p:cNvSpPr txBox="1"/>
          <p:nvPr/>
        </p:nvSpPr>
        <p:spPr>
          <a:xfrm rot="-6712">
            <a:off x="10460670" y="3049643"/>
            <a:ext cx="768301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 +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10134000" y="3048900"/>
            <a:ext cx="1568700" cy="1636500"/>
          </a:xfrm>
          <a:prstGeom prst="ellipse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9291600" y="30332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ReLU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9" name="Google Shape;249;p23"/>
          <p:cNvSpPr txBox="1"/>
          <p:nvPr/>
        </p:nvSpPr>
        <p:spPr>
          <a:xfrm rot="-6712">
            <a:off x="10358795" y="4514243"/>
            <a:ext cx="768301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 +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10032125" y="4513500"/>
            <a:ext cx="1568700" cy="1636500"/>
          </a:xfrm>
          <a:prstGeom prst="ellipse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9189725" y="44978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ReLU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23248" t="0"/>
          <a:stretch/>
        </p:blipFill>
        <p:spPr>
          <a:xfrm>
            <a:off x="1824175" y="785425"/>
            <a:ext cx="8789401" cy="339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4"/>
          <p:cNvCxnSpPr>
            <a:stCxn id="258" idx="0"/>
          </p:cNvCxnSpPr>
          <p:nvPr/>
        </p:nvCxnSpPr>
        <p:spPr>
          <a:xfrm flipH="1" rot="10800000">
            <a:off x="3117100" y="3576525"/>
            <a:ext cx="39900" cy="98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24"/>
          <p:cNvSpPr txBox="1"/>
          <p:nvPr/>
        </p:nvSpPr>
        <p:spPr>
          <a:xfrm>
            <a:off x="187300" y="4557525"/>
            <a:ext cx="58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Filters in first C-layer are simpler and there is </a:t>
            </a:r>
            <a:r>
              <a:rPr lang="en-US">
                <a:solidFill>
                  <a:schemeClr val="dk1"/>
                </a:solidFill>
              </a:rPr>
              <a:t>generally</a:t>
            </a:r>
            <a:r>
              <a:rPr lang="en-US">
                <a:solidFill>
                  <a:schemeClr val="dk1"/>
                </a:solidFill>
              </a:rPr>
              <a:t> less of them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370400" y="5556425"/>
            <a:ext cx="5859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Parameters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Number of filters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Number of layers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6230000" y="5556425"/>
            <a:ext cx="58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Filters in second C-layer are more complex and the double in size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61" name="Google Shape;261;p24"/>
          <p:cNvCxnSpPr>
            <a:stCxn id="260" idx="0"/>
          </p:cNvCxnSpPr>
          <p:nvPr/>
        </p:nvCxnSpPr>
        <p:spPr>
          <a:xfrm rot="10800000">
            <a:off x="8098400" y="4111625"/>
            <a:ext cx="1061400" cy="14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4"/>
          <p:cNvSpPr/>
          <p:nvPr/>
        </p:nvSpPr>
        <p:spPr>
          <a:xfrm>
            <a:off x="10140675" y="642150"/>
            <a:ext cx="13110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10310925" y="3782325"/>
            <a:ext cx="13110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4" name="Google Shape;264;p24"/>
          <p:cNvGraphicFramePr/>
          <p:nvPr/>
        </p:nvGraphicFramePr>
        <p:xfrm>
          <a:off x="131663" y="3181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85225"/>
                <a:gridCol w="485225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24"/>
          <p:cNvGraphicFramePr/>
          <p:nvPr/>
        </p:nvGraphicFramePr>
        <p:xfrm>
          <a:off x="10140663" y="4183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541975"/>
                <a:gridCol w="541975"/>
                <a:gridCol w="54197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-1.8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+2.1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-1.5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+1.4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sp>
        <p:nvSpPr>
          <p:cNvPr id="271" name="Google Shape;271;p25"/>
          <p:cNvSpPr txBox="1"/>
          <p:nvPr/>
        </p:nvSpPr>
        <p:spPr>
          <a:xfrm>
            <a:off x="383500" y="989975"/>
            <a:ext cx="5690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Detecting spatial relations </a:t>
            </a:r>
            <a:r>
              <a:rPr lang="en-US" sz="2800">
                <a:solidFill>
                  <a:schemeClr val="dk1"/>
                </a:solidFill>
              </a:rPr>
              <a:t>hierarchically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383500" y="2822375"/>
            <a:ext cx="6576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for </a:t>
            </a:r>
            <a:r>
              <a:rPr b="1" lang="en-US" sz="1900">
                <a:solidFill>
                  <a:schemeClr val="dk1"/>
                </a:solidFill>
              </a:rPr>
              <a:t>one 28x28 MNIST image: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&gt; to cover one image, 3x3 filter needs to change its position 676 times (676 neurons)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&gt; </a:t>
            </a:r>
            <a:r>
              <a:rPr lang="en-US" sz="1900">
                <a:solidFill>
                  <a:schemeClr val="dk1"/>
                </a:solidFill>
              </a:rPr>
              <a:t>start with 32 filters, 676x32=</a:t>
            </a:r>
            <a:r>
              <a:rPr b="1" lang="en-US" sz="1900">
                <a:solidFill>
                  <a:schemeClr val="dk1"/>
                </a:solidFill>
              </a:rPr>
              <a:t>21,623 neurons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There 70,000 images in the data &gt; 1,514,240,000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For</a:t>
            </a:r>
            <a:r>
              <a:rPr lang="en-US" sz="1900">
                <a:solidFill>
                  <a:schemeClr val="dk1"/>
                </a:solidFill>
              </a:rPr>
              <a:t> </a:t>
            </a:r>
            <a:r>
              <a:rPr b="1" lang="en-US" sz="1900">
                <a:solidFill>
                  <a:schemeClr val="dk1"/>
                </a:solidFill>
              </a:rPr>
              <a:t>MINST data we need 1,5 billion neurons/operations in the first layer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400" y="1583300"/>
            <a:ext cx="4927700" cy="276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b="1" lang="en-US" sz="5000"/>
              <a:t>CNN - </a:t>
            </a:r>
            <a:r>
              <a:rPr lang="en-US" sz="3800"/>
              <a:t>Convolution</a:t>
            </a:r>
            <a:endParaRPr sz="3800"/>
          </a:p>
        </p:txBody>
      </p:sp>
      <p:pic>
        <p:nvPicPr>
          <p:cNvPr id="279" name="Google Shape;2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" y="783200"/>
            <a:ext cx="5973855" cy="58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650" y="4745600"/>
            <a:ext cx="4916750" cy="18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6"/>
          <p:cNvSpPr txBox="1"/>
          <p:nvPr/>
        </p:nvSpPr>
        <p:spPr>
          <a:xfrm>
            <a:off x="6578700" y="4398450"/>
            <a:ext cx="100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RGB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8301050" y="4576250"/>
            <a:ext cx="163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RGB filter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10079050" y="4325650"/>
            <a:ext cx="1630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RGB feature map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84" name="Google Shape;284;p26"/>
          <p:cNvCxnSpPr/>
          <p:nvPr/>
        </p:nvCxnSpPr>
        <p:spPr>
          <a:xfrm flipH="1" rot="10800000">
            <a:off x="5118100" y="1117700"/>
            <a:ext cx="2971800" cy="8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26"/>
          <p:cNvSpPr txBox="1"/>
          <p:nvPr/>
        </p:nvSpPr>
        <p:spPr>
          <a:xfrm>
            <a:off x="8166200" y="908150"/>
            <a:ext cx="367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Audio processing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86" name="Google Shape;286;p26"/>
          <p:cNvCxnSpPr/>
          <p:nvPr/>
        </p:nvCxnSpPr>
        <p:spPr>
          <a:xfrm flipH="1" rot="10800000">
            <a:off x="5118100" y="2311300"/>
            <a:ext cx="1765200" cy="1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6"/>
          <p:cNvSpPr txBox="1"/>
          <p:nvPr/>
        </p:nvSpPr>
        <p:spPr>
          <a:xfrm>
            <a:off x="7034925" y="2108200"/>
            <a:ext cx="367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Single-layer image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288" name="Google Shape;288;p26"/>
          <p:cNvCxnSpPr/>
          <p:nvPr/>
        </p:nvCxnSpPr>
        <p:spPr>
          <a:xfrm flipH="1" rot="10800000">
            <a:off x="4813500" y="4140250"/>
            <a:ext cx="1625400" cy="28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26"/>
          <p:cNvSpPr txBox="1"/>
          <p:nvPr/>
        </p:nvSpPr>
        <p:spPr>
          <a:xfrm>
            <a:off x="6578700" y="3708400"/>
            <a:ext cx="367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Multi-</a:t>
            </a:r>
            <a:r>
              <a:rPr lang="en-US" sz="2100">
                <a:solidFill>
                  <a:schemeClr val="dk1"/>
                </a:solidFill>
              </a:rPr>
              <a:t>layer image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b="1" lang="en-US" sz="5000"/>
              <a:t>CNN - </a:t>
            </a:r>
            <a:r>
              <a:rPr lang="en-US" sz="3800"/>
              <a:t>the general structure</a:t>
            </a:r>
            <a:endParaRPr sz="3800"/>
          </a:p>
        </p:txBody>
      </p:sp>
      <p:sp>
        <p:nvSpPr>
          <p:cNvPr id="295" name="Google Shape;295;p27"/>
          <p:cNvSpPr/>
          <p:nvPr/>
        </p:nvSpPr>
        <p:spPr>
          <a:xfrm rot="-5400000">
            <a:off x="820587" y="2950120"/>
            <a:ext cx="3606900" cy="6237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296" name="Google Shape;296;p27"/>
          <p:cNvSpPr/>
          <p:nvPr/>
        </p:nvSpPr>
        <p:spPr>
          <a:xfrm>
            <a:off x="1264275" y="1390560"/>
            <a:ext cx="342300" cy="3742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INPUT</a:t>
            </a:r>
            <a:endParaRPr b="1" sz="1752"/>
          </a:p>
        </p:txBody>
      </p:sp>
      <p:sp>
        <p:nvSpPr>
          <p:cNvPr id="297" name="Google Shape;297;p27"/>
          <p:cNvSpPr/>
          <p:nvPr/>
        </p:nvSpPr>
        <p:spPr>
          <a:xfrm rot="-5400000">
            <a:off x="1569949" y="3110090"/>
            <a:ext cx="3145500" cy="3039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cxnSp>
        <p:nvCxnSpPr>
          <p:cNvPr id="298" name="Google Shape;298;p27"/>
          <p:cNvCxnSpPr>
            <a:stCxn id="296" idx="3"/>
            <a:endCxn id="295" idx="0"/>
          </p:cNvCxnSpPr>
          <p:nvPr/>
        </p:nvCxnSpPr>
        <p:spPr>
          <a:xfrm>
            <a:off x="1606575" y="3261960"/>
            <a:ext cx="7056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27"/>
          <p:cNvSpPr/>
          <p:nvPr/>
        </p:nvSpPr>
        <p:spPr>
          <a:xfrm rot="-5400000">
            <a:off x="2514200" y="2885913"/>
            <a:ext cx="3108300" cy="7521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300" name="Google Shape;300;p27"/>
          <p:cNvSpPr/>
          <p:nvPr/>
        </p:nvSpPr>
        <p:spPr>
          <a:xfrm rot="-5400000">
            <a:off x="3526675" y="3110128"/>
            <a:ext cx="2246700" cy="3039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sp>
        <p:nvSpPr>
          <p:cNvPr id="301" name="Google Shape;301;p27"/>
          <p:cNvSpPr/>
          <p:nvPr/>
        </p:nvSpPr>
        <p:spPr>
          <a:xfrm rot="-5400000">
            <a:off x="4610380" y="2761071"/>
            <a:ext cx="2236200" cy="10020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302" name="Google Shape;302;p27"/>
          <p:cNvSpPr/>
          <p:nvPr/>
        </p:nvSpPr>
        <p:spPr>
          <a:xfrm rot="-5400000">
            <a:off x="5625681" y="3079668"/>
            <a:ext cx="1698300" cy="3648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cxnSp>
        <p:nvCxnSpPr>
          <p:cNvPr id="303" name="Google Shape;303;p27"/>
          <p:cNvCxnSpPr>
            <a:stCxn id="297" idx="2"/>
            <a:endCxn id="299" idx="0"/>
          </p:cNvCxnSpPr>
          <p:nvPr/>
        </p:nvCxnSpPr>
        <p:spPr>
          <a:xfrm>
            <a:off x="3294649" y="3262040"/>
            <a:ext cx="3978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27"/>
          <p:cNvCxnSpPr>
            <a:stCxn id="300" idx="2"/>
            <a:endCxn id="301" idx="0"/>
          </p:cNvCxnSpPr>
          <p:nvPr/>
        </p:nvCxnSpPr>
        <p:spPr>
          <a:xfrm>
            <a:off x="4801975" y="3262078"/>
            <a:ext cx="4254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7"/>
          <p:cNvCxnSpPr>
            <a:stCxn id="302" idx="2"/>
            <a:endCxn id="306" idx="0"/>
          </p:cNvCxnSpPr>
          <p:nvPr/>
        </p:nvCxnSpPr>
        <p:spPr>
          <a:xfrm>
            <a:off x="6657231" y="3262068"/>
            <a:ext cx="5193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27"/>
          <p:cNvSpPr/>
          <p:nvPr/>
        </p:nvSpPr>
        <p:spPr>
          <a:xfrm rot="-5400000">
            <a:off x="5056090" y="3088025"/>
            <a:ext cx="4588800" cy="348000"/>
          </a:xfrm>
          <a:prstGeom prst="rect">
            <a:avLst/>
          </a:prstGeom>
          <a:solidFill>
            <a:srgbClr val="D9EAD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Flatten</a:t>
            </a:r>
            <a:endParaRPr b="1" sz="1752"/>
          </a:p>
        </p:txBody>
      </p:sp>
      <p:cxnSp>
        <p:nvCxnSpPr>
          <p:cNvPr id="307" name="Google Shape;307;p27"/>
          <p:cNvCxnSpPr>
            <a:stCxn id="306" idx="2"/>
            <a:endCxn id="308" idx="1"/>
          </p:cNvCxnSpPr>
          <p:nvPr/>
        </p:nvCxnSpPr>
        <p:spPr>
          <a:xfrm>
            <a:off x="7524490" y="3262025"/>
            <a:ext cx="6231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8" name="Google Shape;308;p27"/>
          <p:cNvPicPr preferRelativeResize="0"/>
          <p:nvPr/>
        </p:nvPicPr>
        <p:blipFill rotWithShape="1">
          <a:blip r:embed="rId3">
            <a:alphaModFix/>
          </a:blip>
          <a:srcRect b="12963" l="7766" r="53128" t="51285"/>
          <a:stretch/>
        </p:blipFill>
        <p:spPr>
          <a:xfrm>
            <a:off x="8147662" y="2500116"/>
            <a:ext cx="1666844" cy="15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 txBox="1"/>
          <p:nvPr/>
        </p:nvSpPr>
        <p:spPr>
          <a:xfrm>
            <a:off x="8147673" y="3982552"/>
            <a:ext cx="16668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4325" lIns="84325" spcFirstLastPara="1" rIns="84325" wrap="square" tIns="84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5">
                <a:solidFill>
                  <a:schemeClr val="dk1"/>
                </a:solidFill>
              </a:rPr>
              <a:t>Fully connected </a:t>
            </a:r>
            <a:endParaRPr sz="147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5">
                <a:solidFill>
                  <a:schemeClr val="dk1"/>
                </a:solidFill>
              </a:rPr>
              <a:t>layer doing the classification or regression</a:t>
            </a:r>
            <a:endParaRPr sz="1475">
              <a:solidFill>
                <a:schemeClr val="dk1"/>
              </a:solidFill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10256695" y="1390560"/>
            <a:ext cx="342300" cy="3742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OUTPUT</a:t>
            </a:r>
            <a:endParaRPr b="1" sz="1752"/>
          </a:p>
        </p:txBody>
      </p:sp>
      <p:cxnSp>
        <p:nvCxnSpPr>
          <p:cNvPr id="311" name="Google Shape;311;p27"/>
          <p:cNvCxnSpPr>
            <a:stCxn id="308" idx="3"/>
            <a:endCxn id="310" idx="1"/>
          </p:cNvCxnSpPr>
          <p:nvPr/>
        </p:nvCxnSpPr>
        <p:spPr>
          <a:xfrm>
            <a:off x="9814506" y="3262029"/>
            <a:ext cx="4422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27"/>
          <p:cNvSpPr txBox="1"/>
          <p:nvPr/>
        </p:nvSpPr>
        <p:spPr>
          <a:xfrm>
            <a:off x="1195125" y="5556425"/>
            <a:ext cx="8838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Convolution - feature extraction layer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Pooling - data reduction layer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Flatten - collapsing the final layer into a vector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9004300" y="6282225"/>
            <a:ext cx="37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Watch the whole process here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type="ctrTitle"/>
          </p:nvPr>
        </p:nvSpPr>
        <p:spPr>
          <a:xfrm>
            <a:off x="-1875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Pooling </a:t>
            </a:r>
            <a:endParaRPr sz="4666"/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925" y="6948425"/>
            <a:ext cx="3527908" cy="21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425" y="1086175"/>
            <a:ext cx="8194651" cy="29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 txBox="1"/>
          <p:nvPr/>
        </p:nvSpPr>
        <p:spPr>
          <a:xfrm>
            <a:off x="1007825" y="4423750"/>
            <a:ext cx="8901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Also called subsampling / aggregation / reduction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Reducing the size of the image by aggregating </a:t>
            </a:r>
            <a:r>
              <a:rPr lang="en-US" sz="1700">
                <a:solidFill>
                  <a:schemeClr val="dk1"/>
                </a:solidFill>
              </a:rPr>
              <a:t>numbers</a:t>
            </a:r>
            <a:r>
              <a:rPr lang="en-US" sz="1700">
                <a:solidFill>
                  <a:schemeClr val="dk1"/>
                </a:solidFill>
              </a:rPr>
              <a:t> within set windows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The aggregation	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MAX - MaxPool (preserving the most prominent features in the window)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MIN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AVERAGE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Parameters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pooling type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/>
          <p:nvPr>
            <p:ph type="ctrTitle"/>
          </p:nvPr>
        </p:nvSpPr>
        <p:spPr>
          <a:xfrm>
            <a:off x="-1875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keep in mind</a:t>
            </a:r>
            <a:endParaRPr sz="4666"/>
          </a:p>
        </p:txBody>
      </p:sp>
      <p:sp>
        <p:nvSpPr>
          <p:cNvPr id="327" name="Google Shape;327;p29"/>
          <p:cNvSpPr txBox="1"/>
          <p:nvPr/>
        </p:nvSpPr>
        <p:spPr>
          <a:xfrm>
            <a:off x="635000" y="3606800"/>
            <a:ext cx="110871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Need data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No understanding of rotation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Hard to interpret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the more layers the more of the ‘global’ we learn on a top of the ‘local’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2514600" y="2540000"/>
            <a:ext cx="655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329" name="Google Shape;329;p29"/>
          <p:cNvCxnSpPr/>
          <p:nvPr/>
        </p:nvCxnSpPr>
        <p:spPr>
          <a:xfrm flipH="1" rot="10800000">
            <a:off x="3759200" y="3174900"/>
            <a:ext cx="850800" cy="93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/>
          </a:blip>
          <a:srcRect b="0" l="0" r="39154" t="0"/>
          <a:stretch/>
        </p:blipFill>
        <p:spPr>
          <a:xfrm>
            <a:off x="407454" y="891200"/>
            <a:ext cx="4405849" cy="1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275" y="1077313"/>
            <a:ext cx="5711824" cy="17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/>
        </p:nvSpPr>
        <p:spPr>
          <a:xfrm>
            <a:off x="4596000" y="2789500"/>
            <a:ext cx="4116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Data augmentation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>
            <a:off x="-541425" y="-114300"/>
            <a:ext cx="13215900" cy="918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0"/>
          <p:cNvSpPr txBox="1"/>
          <p:nvPr>
            <p:ph type="ctrTitle"/>
          </p:nvPr>
        </p:nvSpPr>
        <p:spPr>
          <a:xfrm>
            <a:off x="0" y="0"/>
            <a:ext cx="12115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RNN - </a:t>
            </a:r>
            <a:r>
              <a:rPr lang="en-US">
                <a:solidFill>
                  <a:schemeClr val="lt1"/>
                </a:solidFill>
              </a:rPr>
              <a:t>Recurrent</a:t>
            </a:r>
            <a:r>
              <a:rPr lang="en-US">
                <a:solidFill>
                  <a:schemeClr val="lt1"/>
                </a:solidFill>
              </a:rPr>
              <a:t> Neural Network</a:t>
            </a:r>
            <a:endParaRPr/>
          </a:p>
        </p:txBody>
      </p:sp>
      <p:sp>
        <p:nvSpPr>
          <p:cNvPr id="339" name="Google Shape;339;p30"/>
          <p:cNvSpPr txBox="1"/>
          <p:nvPr/>
        </p:nvSpPr>
        <p:spPr>
          <a:xfrm>
            <a:off x="548975" y="1109400"/>
            <a:ext cx="1149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Neurons with Recurrence &gt; </a:t>
            </a:r>
            <a:r>
              <a:rPr lang="en-US" sz="1600">
                <a:solidFill>
                  <a:schemeClr val="dk1"/>
                </a:solidFill>
              </a:rPr>
              <a:t>It applies a recurrence relation in every time step to process a sequence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40" name="Google Shape;3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845600"/>
            <a:ext cx="5080003" cy="18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0"/>
          <p:cNvPicPr preferRelativeResize="0"/>
          <p:nvPr/>
        </p:nvPicPr>
        <p:blipFill rotWithShape="1">
          <a:blip r:embed="rId4">
            <a:alphaModFix/>
          </a:blip>
          <a:srcRect b="26085" l="0" r="6279" t="0"/>
          <a:stretch/>
        </p:blipFill>
        <p:spPr>
          <a:xfrm>
            <a:off x="1041400" y="1540500"/>
            <a:ext cx="4576576" cy="23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200" y="4389725"/>
            <a:ext cx="5778500" cy="19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/>
        </p:nvSpPr>
        <p:spPr>
          <a:xfrm>
            <a:off x="548975" y="4013525"/>
            <a:ext cx="11494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Used for any sequenced data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Temporal data &amp; time series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Sentiment analysis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Text generation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Translation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Speech recognition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Music generation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-541425" y="-114300"/>
            <a:ext cx="13215900" cy="918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1"/>
          <p:cNvSpPr txBox="1"/>
          <p:nvPr>
            <p:ph type="ctrTitle"/>
          </p:nvPr>
        </p:nvSpPr>
        <p:spPr>
          <a:xfrm>
            <a:off x="266700" y="-14850"/>
            <a:ext cx="83565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The next step from RNN</a:t>
            </a:r>
            <a:endParaRPr/>
          </a:p>
        </p:txBody>
      </p:sp>
      <p:sp>
        <p:nvSpPr>
          <p:cNvPr id="350" name="Google Shape;350;p31"/>
          <p:cNvSpPr txBox="1"/>
          <p:nvPr/>
        </p:nvSpPr>
        <p:spPr>
          <a:xfrm>
            <a:off x="1498600" y="1231900"/>
            <a:ext cx="655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1" name="Google Shape;351;p31"/>
          <p:cNvSpPr txBox="1"/>
          <p:nvPr/>
        </p:nvSpPr>
        <p:spPr>
          <a:xfrm>
            <a:off x="736600" y="1244600"/>
            <a:ext cx="115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RNN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1986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2" name="Google Shape;352;p31"/>
          <p:cNvSpPr txBox="1"/>
          <p:nvPr/>
        </p:nvSpPr>
        <p:spPr>
          <a:xfrm>
            <a:off x="5518200" y="1244600"/>
            <a:ext cx="115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LSTM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1997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3" name="Google Shape;353;p31"/>
          <p:cNvSpPr txBox="1"/>
          <p:nvPr/>
        </p:nvSpPr>
        <p:spPr>
          <a:xfrm>
            <a:off x="8928100" y="1244600"/>
            <a:ext cx="252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Transformer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2017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4" name="Google Shape;354;p31"/>
          <p:cNvSpPr txBox="1"/>
          <p:nvPr/>
        </p:nvSpPr>
        <p:spPr>
          <a:xfrm>
            <a:off x="342900" y="2425700"/>
            <a:ext cx="370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Introduces recurrence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one step at the time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slow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memory fades over distance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mostly not used today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4347600" y="2425700"/>
            <a:ext cx="370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can pass two</a:t>
            </a:r>
            <a:r>
              <a:rPr lang="en-US" sz="2000">
                <a:solidFill>
                  <a:schemeClr val="dk1"/>
                </a:solidFill>
              </a:rPr>
              <a:t> steps at once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still slow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‘Gate’ decides which </a:t>
            </a:r>
            <a:r>
              <a:rPr lang="en-US" sz="2000">
                <a:solidFill>
                  <a:schemeClr val="dk1"/>
                </a:solidFill>
              </a:rPr>
              <a:t>memory</a:t>
            </a:r>
            <a:r>
              <a:rPr lang="en-US" sz="2000">
                <a:solidFill>
                  <a:schemeClr val="dk1"/>
                </a:solidFill>
              </a:rPr>
              <a:t> stays and </a:t>
            </a:r>
            <a:r>
              <a:rPr lang="en-US" sz="2000">
                <a:solidFill>
                  <a:schemeClr val="dk1"/>
                </a:solidFill>
              </a:rPr>
              <a:t>which</a:t>
            </a:r>
            <a:r>
              <a:rPr lang="en-US" sz="2000">
                <a:solidFill>
                  <a:schemeClr val="dk1"/>
                </a:solidFill>
              </a:rPr>
              <a:t> is not needed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sometimes still used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8195500" y="2413050"/>
            <a:ext cx="3708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can pass whole sequences at once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“attention” replaces memory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LLMs and NLPs today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57" name="Google Shape;357;p31"/>
          <p:cNvPicPr preferRelativeResize="0"/>
          <p:nvPr/>
        </p:nvPicPr>
        <p:blipFill rotWithShape="1">
          <a:blip r:embed="rId3">
            <a:alphaModFix/>
          </a:blip>
          <a:srcRect b="26036" l="0" r="78319" t="18247"/>
          <a:stretch/>
        </p:blipFill>
        <p:spPr>
          <a:xfrm>
            <a:off x="914400" y="4518300"/>
            <a:ext cx="2095498" cy="217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 rotWithShape="1">
          <a:blip r:embed="rId3">
            <a:alphaModFix/>
          </a:blip>
          <a:srcRect b="26044" l="25096" r="52127" t="16286"/>
          <a:stretch/>
        </p:blipFill>
        <p:spPr>
          <a:xfrm>
            <a:off x="5101000" y="4518300"/>
            <a:ext cx="2201498" cy="22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 b="0" l="74415" r="405" t="13096"/>
          <a:stretch/>
        </p:blipFill>
        <p:spPr>
          <a:xfrm>
            <a:off x="10001875" y="4118900"/>
            <a:ext cx="1901932" cy="264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-460050" y="6017425"/>
            <a:ext cx="13215900" cy="14301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394449" y="2957875"/>
            <a:ext cx="5562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Deep Learning this week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Architectures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97599" y="3442675"/>
            <a:ext cx="122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725" y="2565000"/>
            <a:ext cx="7829200" cy="4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2"/>
          <p:cNvSpPr/>
          <p:nvPr/>
        </p:nvSpPr>
        <p:spPr>
          <a:xfrm>
            <a:off x="-541425" y="-114300"/>
            <a:ext cx="13215900" cy="918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 txBox="1"/>
          <p:nvPr>
            <p:ph type="ctrTitle"/>
          </p:nvPr>
        </p:nvSpPr>
        <p:spPr>
          <a:xfrm>
            <a:off x="0" y="0"/>
            <a:ext cx="120435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Honorable mentions &gt; </a:t>
            </a:r>
            <a:r>
              <a:rPr lang="en-US">
                <a:solidFill>
                  <a:schemeClr val="lt1"/>
                </a:solidFill>
              </a:rPr>
              <a:t>Autoencoders</a:t>
            </a:r>
            <a:endParaRPr/>
          </a:p>
        </p:txBody>
      </p:sp>
      <p:sp>
        <p:nvSpPr>
          <p:cNvPr id="367" name="Google Shape;367;p32"/>
          <p:cNvSpPr txBox="1"/>
          <p:nvPr/>
        </p:nvSpPr>
        <p:spPr>
          <a:xfrm>
            <a:off x="548975" y="1109400"/>
            <a:ext cx="11494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Char char="●"/>
            </a:pPr>
            <a:r>
              <a:rPr lang="en-US" sz="1600">
                <a:solidFill>
                  <a:srgbClr val="212529"/>
                </a:solidFill>
                <a:highlight>
                  <a:srgbClr val="FFFFFF"/>
                </a:highlight>
              </a:rPr>
              <a:t>Autoencoders are a type of neural network leveraged for unsupervised learning purposes that try to optimize a set of parameters to </a:t>
            </a:r>
            <a:r>
              <a:rPr b="1" lang="en-US" sz="1600">
                <a:solidFill>
                  <a:srgbClr val="212529"/>
                </a:solidFill>
                <a:highlight>
                  <a:srgbClr val="FFFFFF"/>
                </a:highlight>
              </a:rPr>
              <a:t>compress the input data into the latent space</a:t>
            </a:r>
            <a:r>
              <a:rPr lang="en-US" sz="1600">
                <a:solidFill>
                  <a:srgbClr val="212529"/>
                </a:solidFill>
                <a:highlight>
                  <a:srgbClr val="FFFFFF"/>
                </a:highlight>
              </a:rPr>
              <a:t>, spot patterns and anomalies, and improve comprehension of the behavior of the data as a whole.</a:t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Because the middle layer is smaller than the input, the network is </a:t>
            </a:r>
            <a:r>
              <a:rPr b="1" lang="en-US" sz="1600">
                <a:solidFill>
                  <a:schemeClr val="dk1"/>
                </a:solidFill>
              </a:rPr>
              <a:t>forced to learn the most important features of the data.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3"/>
          <p:cNvSpPr txBox="1"/>
          <p:nvPr>
            <p:ph type="ctrTitle"/>
          </p:nvPr>
        </p:nvSpPr>
        <p:spPr>
          <a:xfrm>
            <a:off x="-630298" y="-1950988"/>
            <a:ext cx="10875900" cy="31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Reading and comprehension</a:t>
            </a: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4751683" y="3006063"/>
            <a:ext cx="64110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950">
                <a:solidFill>
                  <a:srgbClr val="26262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Reading: ISL 10.3</a:t>
            </a:r>
            <a:endParaRPr b="1" sz="1950">
              <a:solidFill>
                <a:srgbClr val="26262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50">
              <a:solidFill>
                <a:srgbClr val="26262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950">
                <a:solidFill>
                  <a:srgbClr val="26262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Lab: ISL 10.9.3</a:t>
            </a:r>
            <a:endParaRPr b="1" sz="1950">
              <a:solidFill>
                <a:srgbClr val="26262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50">
              <a:solidFill>
                <a:srgbClr val="26262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50">
                <a:solidFill>
                  <a:srgbClr val="26262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Comprehension: 10.10.4, 10.10.8</a:t>
            </a:r>
            <a:endParaRPr b="1" sz="1950">
              <a:solidFill>
                <a:srgbClr val="26262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5" name="Google Shape;3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125" y="2598241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-511950" y="-99450"/>
            <a:ext cx="13215900" cy="918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4"/>
          <p:cNvSpPr txBox="1"/>
          <p:nvPr>
            <p:ph type="ctrTitle"/>
          </p:nvPr>
        </p:nvSpPr>
        <p:spPr>
          <a:xfrm>
            <a:off x="0" y="0"/>
            <a:ext cx="11366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lang="en-US" sz="3500">
                <a:solidFill>
                  <a:schemeClr val="lt1"/>
                </a:solidFill>
              </a:rPr>
              <a:t>How to prepare for jobs outside academia</a:t>
            </a:r>
            <a:endParaRPr sz="3500"/>
          </a:p>
        </p:txBody>
      </p:sp>
      <p:pic>
        <p:nvPicPr>
          <p:cNvPr id="382" name="Google Shape;382;p34"/>
          <p:cNvPicPr preferRelativeResize="0"/>
          <p:nvPr/>
        </p:nvPicPr>
        <p:blipFill rotWithShape="1">
          <a:blip r:embed="rId3">
            <a:alphaModFix/>
          </a:blip>
          <a:srcRect b="-2600" l="-440" r="440" t="2600"/>
          <a:stretch/>
        </p:blipFill>
        <p:spPr>
          <a:xfrm>
            <a:off x="5803875" y="1019075"/>
            <a:ext cx="6246067" cy="515625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4"/>
          <p:cNvSpPr txBox="1"/>
          <p:nvPr/>
        </p:nvSpPr>
        <p:spPr>
          <a:xfrm>
            <a:off x="8424425" y="6358450"/>
            <a:ext cx="176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Image Source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84" name="Google Shape;384;p34"/>
          <p:cNvSpPr/>
          <p:nvPr/>
        </p:nvSpPr>
        <p:spPr>
          <a:xfrm>
            <a:off x="7624292" y="2251386"/>
            <a:ext cx="4123475" cy="3544075"/>
          </a:xfrm>
          <a:custGeom>
            <a:rect b="b" l="l" r="r" t="t"/>
            <a:pathLst>
              <a:path extrusionOk="0" h="141763" w="164939">
                <a:moveTo>
                  <a:pt x="4061" y="62837"/>
                </a:moveTo>
                <a:cubicBezTo>
                  <a:pt x="805" y="63652"/>
                  <a:pt x="-1052" y="69442"/>
                  <a:pt x="675" y="72320"/>
                </a:cubicBezTo>
                <a:cubicBezTo>
                  <a:pt x="2112" y="74715"/>
                  <a:pt x="6829" y="72377"/>
                  <a:pt x="8803" y="74352"/>
                </a:cubicBezTo>
                <a:cubicBezTo>
                  <a:pt x="9981" y="75531"/>
                  <a:pt x="9744" y="77896"/>
                  <a:pt x="11173" y="78754"/>
                </a:cubicBezTo>
                <a:cubicBezTo>
                  <a:pt x="16244" y="81797"/>
                  <a:pt x="24895" y="78087"/>
                  <a:pt x="28445" y="82818"/>
                </a:cubicBezTo>
                <a:cubicBezTo>
                  <a:pt x="30926" y="86125"/>
                  <a:pt x="22641" y="89057"/>
                  <a:pt x="21333" y="92978"/>
                </a:cubicBezTo>
                <a:cubicBezTo>
                  <a:pt x="20056" y="96805"/>
                  <a:pt x="22538" y="101343"/>
                  <a:pt x="25059" y="104493"/>
                </a:cubicBezTo>
                <a:cubicBezTo>
                  <a:pt x="28620" y="108942"/>
                  <a:pt x="34834" y="110415"/>
                  <a:pt x="39283" y="113976"/>
                </a:cubicBezTo>
                <a:cubicBezTo>
                  <a:pt x="47879" y="120856"/>
                  <a:pt x="57508" y="128000"/>
                  <a:pt x="68408" y="129554"/>
                </a:cubicBezTo>
                <a:cubicBezTo>
                  <a:pt x="74509" y="130424"/>
                  <a:pt x="80974" y="129976"/>
                  <a:pt x="86696" y="132264"/>
                </a:cubicBezTo>
                <a:cubicBezTo>
                  <a:pt x="97756" y="136687"/>
                  <a:pt x="109491" y="143368"/>
                  <a:pt x="121240" y="141408"/>
                </a:cubicBezTo>
                <a:cubicBezTo>
                  <a:pt x="127508" y="140362"/>
                  <a:pt x="124515" y="129087"/>
                  <a:pt x="125304" y="122781"/>
                </a:cubicBezTo>
                <a:cubicBezTo>
                  <a:pt x="125627" y="120202"/>
                  <a:pt x="128370" y="118575"/>
                  <a:pt x="129707" y="116346"/>
                </a:cubicBezTo>
                <a:cubicBezTo>
                  <a:pt x="131217" y="113829"/>
                  <a:pt x="131018" y="110293"/>
                  <a:pt x="133093" y="108218"/>
                </a:cubicBezTo>
                <a:cubicBezTo>
                  <a:pt x="138522" y="102789"/>
                  <a:pt x="153844" y="109018"/>
                  <a:pt x="155107" y="101445"/>
                </a:cubicBezTo>
                <a:cubicBezTo>
                  <a:pt x="156251" y="94587"/>
                  <a:pt x="149893" y="87412"/>
                  <a:pt x="143931" y="83834"/>
                </a:cubicBezTo>
                <a:cubicBezTo>
                  <a:pt x="142082" y="82724"/>
                  <a:pt x="138834" y="81559"/>
                  <a:pt x="139189" y="79432"/>
                </a:cubicBezTo>
                <a:cubicBezTo>
                  <a:pt x="139798" y="75779"/>
                  <a:pt x="147386" y="76311"/>
                  <a:pt x="147995" y="72658"/>
                </a:cubicBezTo>
                <a:cubicBezTo>
                  <a:pt x="148829" y="67656"/>
                  <a:pt x="139633" y="61265"/>
                  <a:pt x="143592" y="58096"/>
                </a:cubicBezTo>
                <a:cubicBezTo>
                  <a:pt x="149258" y="53561"/>
                  <a:pt x="167284" y="59077"/>
                  <a:pt x="164589" y="52338"/>
                </a:cubicBezTo>
                <a:cubicBezTo>
                  <a:pt x="160664" y="42523"/>
                  <a:pt x="143044" y="48101"/>
                  <a:pt x="134787" y="41501"/>
                </a:cubicBezTo>
                <a:cubicBezTo>
                  <a:pt x="129069" y="36931"/>
                  <a:pt x="135573" y="21705"/>
                  <a:pt x="128352" y="20504"/>
                </a:cubicBezTo>
                <a:cubicBezTo>
                  <a:pt x="122995" y="19613"/>
                  <a:pt x="118468" y="25367"/>
                  <a:pt x="113112" y="26261"/>
                </a:cubicBezTo>
                <a:cubicBezTo>
                  <a:pt x="106987" y="27283"/>
                  <a:pt x="100695" y="26600"/>
                  <a:pt x="94485" y="26600"/>
                </a:cubicBezTo>
                <a:cubicBezTo>
                  <a:pt x="92216" y="26600"/>
                  <a:pt x="89073" y="27737"/>
                  <a:pt x="87712" y="25922"/>
                </a:cubicBezTo>
                <a:cubicBezTo>
                  <a:pt x="86618" y="24463"/>
                  <a:pt x="88455" y="22132"/>
                  <a:pt x="89744" y="20842"/>
                </a:cubicBezTo>
                <a:cubicBezTo>
                  <a:pt x="98717" y="11863"/>
                  <a:pt x="116007" y="22456"/>
                  <a:pt x="127675" y="17456"/>
                </a:cubicBezTo>
                <a:cubicBezTo>
                  <a:pt x="130444" y="16269"/>
                  <a:pt x="127899" y="11060"/>
                  <a:pt x="129707" y="8650"/>
                </a:cubicBezTo>
                <a:cubicBezTo>
                  <a:pt x="131009" y="6915"/>
                  <a:pt x="134577" y="5583"/>
                  <a:pt x="133771" y="3570"/>
                </a:cubicBezTo>
                <a:cubicBezTo>
                  <a:pt x="133200" y="2145"/>
                  <a:pt x="130825" y="2702"/>
                  <a:pt x="129368" y="2216"/>
                </a:cubicBezTo>
                <a:cubicBezTo>
                  <a:pt x="125702" y="993"/>
                  <a:pt x="121167" y="-1128"/>
                  <a:pt x="117853" y="861"/>
                </a:cubicBezTo>
                <a:cubicBezTo>
                  <a:pt x="114701" y="2752"/>
                  <a:pt x="111091" y="4900"/>
                  <a:pt x="109725" y="8312"/>
                </a:cubicBezTo>
                <a:cubicBezTo>
                  <a:pt x="109264" y="9465"/>
                  <a:pt x="110790" y="11398"/>
                  <a:pt x="109725" y="12037"/>
                </a:cubicBezTo>
                <a:cubicBezTo>
                  <a:pt x="103769" y="15609"/>
                  <a:pt x="95917" y="13603"/>
                  <a:pt x="89067" y="14746"/>
                </a:cubicBezTo>
                <a:cubicBezTo>
                  <a:pt x="86127" y="15236"/>
                  <a:pt x="84895" y="20655"/>
                  <a:pt x="81955" y="20165"/>
                </a:cubicBezTo>
                <a:cubicBezTo>
                  <a:pt x="77345" y="19396"/>
                  <a:pt x="75389" y="12467"/>
                  <a:pt x="70779" y="11698"/>
                </a:cubicBezTo>
                <a:cubicBezTo>
                  <a:pt x="64119" y="10587"/>
                  <a:pt x="50702" y="12150"/>
                  <a:pt x="51813" y="18810"/>
                </a:cubicBezTo>
                <a:cubicBezTo>
                  <a:pt x="52786" y="24640"/>
                  <a:pt x="61709" y="25652"/>
                  <a:pt x="67392" y="27277"/>
                </a:cubicBezTo>
                <a:cubicBezTo>
                  <a:pt x="68803" y="27680"/>
                  <a:pt x="71812" y="27546"/>
                  <a:pt x="71456" y="28970"/>
                </a:cubicBezTo>
                <a:cubicBezTo>
                  <a:pt x="69902" y="35181"/>
                  <a:pt x="57982" y="28725"/>
                  <a:pt x="52491" y="32018"/>
                </a:cubicBezTo>
                <a:cubicBezTo>
                  <a:pt x="47764" y="34853"/>
                  <a:pt x="48126" y="47612"/>
                  <a:pt x="43008" y="45565"/>
                </a:cubicBezTo>
                <a:cubicBezTo>
                  <a:pt x="36641" y="43019"/>
                  <a:pt x="51245" y="33026"/>
                  <a:pt x="50120" y="26261"/>
                </a:cubicBezTo>
                <a:cubicBezTo>
                  <a:pt x="49174" y="20573"/>
                  <a:pt x="39891" y="18542"/>
                  <a:pt x="34203" y="19488"/>
                </a:cubicBezTo>
                <a:cubicBezTo>
                  <a:pt x="32287" y="19807"/>
                  <a:pt x="32758" y="24229"/>
                  <a:pt x="30816" y="24229"/>
                </a:cubicBezTo>
                <a:cubicBezTo>
                  <a:pt x="28636" y="24229"/>
                  <a:pt x="26871" y="22217"/>
                  <a:pt x="24720" y="21858"/>
                </a:cubicBezTo>
                <a:cubicBezTo>
                  <a:pt x="20231" y="21109"/>
                  <a:pt x="14531" y="23375"/>
                  <a:pt x="12189" y="27277"/>
                </a:cubicBezTo>
                <a:cubicBezTo>
                  <a:pt x="11142" y="29022"/>
                  <a:pt x="13882" y="31228"/>
                  <a:pt x="15576" y="32357"/>
                </a:cubicBezTo>
                <a:cubicBezTo>
                  <a:pt x="18990" y="34632"/>
                  <a:pt x="23721" y="33375"/>
                  <a:pt x="27768" y="34050"/>
                </a:cubicBezTo>
                <a:cubicBezTo>
                  <a:pt x="32161" y="34783"/>
                  <a:pt x="35465" y="38532"/>
                  <a:pt x="39283" y="40824"/>
                </a:cubicBezTo>
                <a:cubicBezTo>
                  <a:pt x="43348" y="43264"/>
                  <a:pt x="41403" y="50807"/>
                  <a:pt x="39283" y="55048"/>
                </a:cubicBezTo>
                <a:cubicBezTo>
                  <a:pt x="38461" y="56692"/>
                  <a:pt x="36137" y="60856"/>
                  <a:pt x="35557" y="59112"/>
                </a:cubicBezTo>
                <a:cubicBezTo>
                  <a:pt x="34744" y="56669"/>
                  <a:pt x="40804" y="55540"/>
                  <a:pt x="40299" y="53016"/>
                </a:cubicBezTo>
                <a:cubicBezTo>
                  <a:pt x="38374" y="43398"/>
                  <a:pt x="19922" y="54065"/>
                  <a:pt x="11512" y="59112"/>
                </a:cubicBezTo>
                <a:cubicBezTo>
                  <a:pt x="8957" y="60646"/>
                  <a:pt x="5491" y="60730"/>
                  <a:pt x="3384" y="62837"/>
                </a:cubicBezTo>
              </a:path>
            </a:pathLst>
          </a:cu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Google Shape;385;p34"/>
          <p:cNvSpPr/>
          <p:nvPr/>
        </p:nvSpPr>
        <p:spPr>
          <a:xfrm>
            <a:off x="6024963" y="1891728"/>
            <a:ext cx="1005725" cy="410425"/>
          </a:xfrm>
          <a:custGeom>
            <a:rect b="b" l="l" r="r" t="t"/>
            <a:pathLst>
              <a:path extrusionOk="0" h="16417" w="40229">
                <a:moveTo>
                  <a:pt x="36576" y="2039"/>
                </a:moveTo>
                <a:cubicBezTo>
                  <a:pt x="28336" y="-22"/>
                  <a:pt x="19670" y="7"/>
                  <a:pt x="11176" y="7"/>
                </a:cubicBezTo>
                <a:cubicBezTo>
                  <a:pt x="7172" y="7"/>
                  <a:pt x="0" y="406"/>
                  <a:pt x="0" y="4410"/>
                </a:cubicBezTo>
                <a:cubicBezTo>
                  <a:pt x="0" y="9812"/>
                  <a:pt x="9321" y="10212"/>
                  <a:pt x="14562" y="11522"/>
                </a:cubicBezTo>
                <a:cubicBezTo>
                  <a:pt x="22106" y="13407"/>
                  <a:pt x="30637" y="18725"/>
                  <a:pt x="37592" y="15247"/>
                </a:cubicBezTo>
                <a:cubicBezTo>
                  <a:pt x="41632" y="13227"/>
                  <a:pt x="40445" y="4896"/>
                  <a:pt x="37253" y="1700"/>
                </a:cubicBezTo>
              </a:path>
            </a:pathLst>
          </a:cu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6" name="Google Shape;386;p34"/>
          <p:cNvSpPr txBox="1"/>
          <p:nvPr/>
        </p:nvSpPr>
        <p:spPr>
          <a:xfrm>
            <a:off x="10367800" y="6057600"/>
            <a:ext cx="176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41B47"/>
                </a:solidFill>
              </a:rPr>
              <a:t>you after this masters</a:t>
            </a:r>
            <a:endParaRPr sz="2000">
              <a:solidFill>
                <a:srgbClr val="741B47"/>
              </a:solidFill>
            </a:endParaRPr>
          </a:p>
        </p:txBody>
      </p:sp>
      <p:sp>
        <p:nvSpPr>
          <p:cNvPr id="387" name="Google Shape;387;p34"/>
          <p:cNvSpPr/>
          <p:nvPr/>
        </p:nvSpPr>
        <p:spPr>
          <a:xfrm>
            <a:off x="8559860" y="1256938"/>
            <a:ext cx="1968425" cy="1015550"/>
          </a:xfrm>
          <a:custGeom>
            <a:rect b="b" l="l" r="r" t="t"/>
            <a:pathLst>
              <a:path extrusionOk="0" h="40622" w="78737">
                <a:moveTo>
                  <a:pt x="60111" y="0"/>
                </a:moveTo>
                <a:cubicBezTo>
                  <a:pt x="51814" y="0"/>
                  <a:pt x="43180" y="2165"/>
                  <a:pt x="36066" y="6434"/>
                </a:cubicBezTo>
                <a:cubicBezTo>
                  <a:pt x="32629" y="8497"/>
                  <a:pt x="33069" y="14532"/>
                  <a:pt x="29631" y="16594"/>
                </a:cubicBezTo>
                <a:cubicBezTo>
                  <a:pt x="23622" y="20198"/>
                  <a:pt x="15432" y="15909"/>
                  <a:pt x="8634" y="17610"/>
                </a:cubicBezTo>
                <a:cubicBezTo>
                  <a:pt x="2248" y="19208"/>
                  <a:pt x="-2203" y="30253"/>
                  <a:pt x="1183" y="35898"/>
                </a:cubicBezTo>
                <a:cubicBezTo>
                  <a:pt x="4323" y="41134"/>
                  <a:pt x="17541" y="42706"/>
                  <a:pt x="19471" y="36914"/>
                </a:cubicBezTo>
                <a:cubicBezTo>
                  <a:pt x="20792" y="32950"/>
                  <a:pt x="13999" y="30570"/>
                  <a:pt x="11682" y="27093"/>
                </a:cubicBezTo>
                <a:cubicBezTo>
                  <a:pt x="10618" y="25496"/>
                  <a:pt x="12491" y="22285"/>
                  <a:pt x="14391" y="22013"/>
                </a:cubicBezTo>
                <a:cubicBezTo>
                  <a:pt x="33298" y="19310"/>
                  <a:pt x="54910" y="25068"/>
                  <a:pt x="71287" y="15240"/>
                </a:cubicBezTo>
                <a:cubicBezTo>
                  <a:pt x="74165" y="13513"/>
                  <a:pt x="78738" y="11823"/>
                  <a:pt x="78738" y="8466"/>
                </a:cubicBezTo>
                <a:cubicBezTo>
                  <a:pt x="78738" y="6042"/>
                  <a:pt x="74633" y="5747"/>
                  <a:pt x="72303" y="5080"/>
                </a:cubicBezTo>
                <a:cubicBezTo>
                  <a:pt x="66591" y="3446"/>
                  <a:pt x="60667" y="2558"/>
                  <a:pt x="55031" y="677"/>
                </a:cubicBezTo>
              </a:path>
            </a:pathLst>
          </a:cu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Google Shape;388;p34"/>
          <p:cNvSpPr txBox="1"/>
          <p:nvPr/>
        </p:nvSpPr>
        <p:spPr>
          <a:xfrm>
            <a:off x="560425" y="6226950"/>
            <a:ext cx="658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Watch the last-years Stanford career advice lecture.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389" name="Google Shape;389;p34" title="Points scored"/>
          <p:cNvPicPr preferRelativeResize="0"/>
          <p:nvPr/>
        </p:nvPicPr>
        <p:blipFill rotWithShape="1">
          <a:blip r:embed="rId6">
            <a:alphaModFix/>
          </a:blip>
          <a:srcRect b="0" l="16039" r="14440" t="0"/>
          <a:stretch/>
        </p:blipFill>
        <p:spPr>
          <a:xfrm>
            <a:off x="268176" y="1891725"/>
            <a:ext cx="5535699" cy="378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-460050" y="6017425"/>
            <a:ext cx="13215900" cy="14301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394449" y="2957875"/>
            <a:ext cx="5562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Deep Learning this week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Architectures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97599" y="3442675"/>
            <a:ext cx="122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3785675" y="1227350"/>
            <a:ext cx="8200500" cy="51354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-541425" y="-114300"/>
            <a:ext cx="13215900" cy="918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>
            <p:ph type="ctrTitle"/>
          </p:nvPr>
        </p:nvSpPr>
        <p:spPr>
          <a:xfrm>
            <a:off x="0" y="0"/>
            <a:ext cx="4860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What</a:t>
            </a:r>
            <a:endParaRPr/>
          </a:p>
        </p:txBody>
      </p:sp>
      <p:grpSp>
        <p:nvGrpSpPr>
          <p:cNvPr id="116" name="Google Shape;116;p16"/>
          <p:cNvGrpSpPr/>
          <p:nvPr/>
        </p:nvGrpSpPr>
        <p:grpSpPr>
          <a:xfrm>
            <a:off x="349007" y="2926166"/>
            <a:ext cx="1005683" cy="1005683"/>
            <a:chOff x="2600475" y="5234182"/>
            <a:chExt cx="918600" cy="918600"/>
          </a:xfrm>
        </p:grpSpPr>
        <p:pic>
          <p:nvPicPr>
            <p:cNvPr id="117" name="Google Shape;11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0475" y="5234182"/>
              <a:ext cx="918600" cy="91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6"/>
            <p:cNvSpPr txBox="1"/>
            <p:nvPr/>
          </p:nvSpPr>
          <p:spPr>
            <a:xfrm>
              <a:off x="2700389" y="5438031"/>
              <a:ext cx="768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0100" lIns="100100" spcFirstLastPara="1" rIns="100100" wrap="square" tIns="1001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70">
                  <a:solidFill>
                    <a:schemeClr val="lt1"/>
                  </a:solidFill>
                </a:rPr>
                <a:t>ANN</a:t>
              </a:r>
              <a:endParaRPr b="1" sz="1970">
                <a:solidFill>
                  <a:schemeClr val="lt1"/>
                </a:solidFill>
              </a:endParaRPr>
            </a:p>
          </p:txBody>
        </p:sp>
      </p:grpSp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850" y="1637650"/>
            <a:ext cx="4647649" cy="4647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6"/>
          <p:cNvGrpSpPr/>
          <p:nvPr/>
        </p:nvGrpSpPr>
        <p:grpSpPr>
          <a:xfrm>
            <a:off x="2564870" y="3204354"/>
            <a:ext cx="1005683" cy="1005683"/>
            <a:chOff x="2600475" y="5234182"/>
            <a:chExt cx="918600" cy="918600"/>
          </a:xfrm>
        </p:grpSpPr>
        <p:pic>
          <p:nvPicPr>
            <p:cNvPr id="121" name="Google Shape;12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0475" y="5234182"/>
              <a:ext cx="918600" cy="91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6"/>
            <p:cNvSpPr txBox="1"/>
            <p:nvPr/>
          </p:nvSpPr>
          <p:spPr>
            <a:xfrm>
              <a:off x="2700389" y="5438031"/>
              <a:ext cx="768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0100" lIns="100100" spcFirstLastPara="1" rIns="100100" wrap="square" tIns="1001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70">
                  <a:solidFill>
                    <a:schemeClr val="lt1"/>
                  </a:solidFill>
                </a:rPr>
                <a:t>D</a:t>
              </a:r>
              <a:r>
                <a:rPr b="1" lang="en-US" sz="1970">
                  <a:solidFill>
                    <a:schemeClr val="lt1"/>
                  </a:solidFill>
                </a:rPr>
                <a:t>NN</a:t>
              </a:r>
              <a:endParaRPr b="1" sz="1970">
                <a:solidFill>
                  <a:schemeClr val="lt1"/>
                </a:solidFill>
              </a:endParaRPr>
            </a:p>
          </p:txBody>
        </p:sp>
      </p:grp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70" y="3699879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70" y="4210029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70" y="4705579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95" y="5215729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657" y="1127491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657" y="1637641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657" y="2133191"/>
            <a:ext cx="1005684" cy="10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82" y="2643341"/>
            <a:ext cx="1005684" cy="1005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6"/>
          <p:cNvCxnSpPr/>
          <p:nvPr/>
        </p:nvCxnSpPr>
        <p:spPr>
          <a:xfrm flipH="1" rot="10800000">
            <a:off x="1555450" y="3431175"/>
            <a:ext cx="675000" cy="1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2" name="Google Shape;132;p16"/>
          <p:cNvPicPr preferRelativeResize="0"/>
          <p:nvPr/>
        </p:nvPicPr>
        <p:blipFill rotWithShape="1">
          <a:blip r:embed="rId5">
            <a:alphaModFix/>
          </a:blip>
          <a:srcRect b="12963" l="7766" r="53128" t="51285"/>
          <a:stretch/>
        </p:blipFill>
        <p:spPr>
          <a:xfrm>
            <a:off x="4677800" y="2968986"/>
            <a:ext cx="1807201" cy="165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4712111" y="4558300"/>
            <a:ext cx="180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Fully connected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75" y="2175775"/>
            <a:ext cx="3174325" cy="316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1935375"/>
            <a:ext cx="7340125" cy="3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2176200" y="1182238"/>
            <a:ext cx="89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MNIST data used in explanations today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"/>
              <a:buNone/>
            </a:pPr>
            <a:r>
              <a:rPr b="1" lang="en-US" sz="5000"/>
              <a:t>CNN - </a:t>
            </a:r>
            <a:r>
              <a:rPr lang="en-US" sz="3800"/>
              <a:t>the general</a:t>
            </a:r>
            <a:r>
              <a:rPr lang="en-US" sz="3800"/>
              <a:t> structure</a:t>
            </a:r>
            <a:endParaRPr sz="3800"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925" y="6948425"/>
            <a:ext cx="3527908" cy="2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 rot="-5400000">
            <a:off x="820587" y="2950120"/>
            <a:ext cx="3606900" cy="6237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148" name="Google Shape;148;p18"/>
          <p:cNvSpPr/>
          <p:nvPr/>
        </p:nvSpPr>
        <p:spPr>
          <a:xfrm>
            <a:off x="1264275" y="1390560"/>
            <a:ext cx="342300" cy="3742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INPUT</a:t>
            </a:r>
            <a:endParaRPr b="1" sz="1752"/>
          </a:p>
        </p:txBody>
      </p:sp>
      <p:sp>
        <p:nvSpPr>
          <p:cNvPr id="149" name="Google Shape;149;p18"/>
          <p:cNvSpPr/>
          <p:nvPr/>
        </p:nvSpPr>
        <p:spPr>
          <a:xfrm rot="-5400000">
            <a:off x="1569949" y="3110090"/>
            <a:ext cx="3145500" cy="3039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cxnSp>
        <p:nvCxnSpPr>
          <p:cNvPr id="150" name="Google Shape;150;p18"/>
          <p:cNvCxnSpPr>
            <a:stCxn id="148" idx="3"/>
            <a:endCxn id="147" idx="0"/>
          </p:cNvCxnSpPr>
          <p:nvPr/>
        </p:nvCxnSpPr>
        <p:spPr>
          <a:xfrm>
            <a:off x="1606575" y="3261960"/>
            <a:ext cx="7056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8"/>
          <p:cNvSpPr/>
          <p:nvPr/>
        </p:nvSpPr>
        <p:spPr>
          <a:xfrm rot="-5400000">
            <a:off x="2514200" y="2885913"/>
            <a:ext cx="3108300" cy="7521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3526675" y="3110128"/>
            <a:ext cx="2246700" cy="3039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sp>
        <p:nvSpPr>
          <p:cNvPr id="153" name="Google Shape;153;p18"/>
          <p:cNvSpPr/>
          <p:nvPr/>
        </p:nvSpPr>
        <p:spPr>
          <a:xfrm rot="-5400000">
            <a:off x="4610380" y="2761071"/>
            <a:ext cx="2236200" cy="1002000"/>
          </a:xfrm>
          <a:prstGeom prst="rect">
            <a:avLst/>
          </a:prstGeom>
          <a:solidFill>
            <a:srgbClr val="CFE2F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Convolution</a:t>
            </a:r>
            <a:endParaRPr b="1" sz="1752"/>
          </a:p>
        </p:txBody>
      </p:sp>
      <p:sp>
        <p:nvSpPr>
          <p:cNvPr id="154" name="Google Shape;154;p18"/>
          <p:cNvSpPr/>
          <p:nvPr/>
        </p:nvSpPr>
        <p:spPr>
          <a:xfrm rot="-5400000">
            <a:off x="5625681" y="3079668"/>
            <a:ext cx="1698300" cy="364800"/>
          </a:xfrm>
          <a:prstGeom prst="rect">
            <a:avLst/>
          </a:prstGeom>
          <a:solidFill>
            <a:srgbClr val="FCE5CD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Pooling</a:t>
            </a:r>
            <a:endParaRPr b="1" sz="1752"/>
          </a:p>
        </p:txBody>
      </p:sp>
      <p:cxnSp>
        <p:nvCxnSpPr>
          <p:cNvPr id="155" name="Google Shape;155;p18"/>
          <p:cNvCxnSpPr>
            <a:stCxn id="149" idx="2"/>
            <a:endCxn id="151" idx="0"/>
          </p:cNvCxnSpPr>
          <p:nvPr/>
        </p:nvCxnSpPr>
        <p:spPr>
          <a:xfrm>
            <a:off x="3294649" y="3262040"/>
            <a:ext cx="3978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8"/>
          <p:cNvCxnSpPr>
            <a:stCxn id="152" idx="2"/>
            <a:endCxn id="153" idx="0"/>
          </p:cNvCxnSpPr>
          <p:nvPr/>
        </p:nvCxnSpPr>
        <p:spPr>
          <a:xfrm>
            <a:off x="4801975" y="3262078"/>
            <a:ext cx="4254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8"/>
          <p:cNvCxnSpPr>
            <a:stCxn id="154" idx="2"/>
            <a:endCxn id="158" idx="0"/>
          </p:cNvCxnSpPr>
          <p:nvPr/>
        </p:nvCxnSpPr>
        <p:spPr>
          <a:xfrm>
            <a:off x="6657231" y="3262068"/>
            <a:ext cx="5193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18"/>
          <p:cNvSpPr/>
          <p:nvPr/>
        </p:nvSpPr>
        <p:spPr>
          <a:xfrm rot="-5400000">
            <a:off x="5056090" y="3088025"/>
            <a:ext cx="4588800" cy="348000"/>
          </a:xfrm>
          <a:prstGeom prst="rect">
            <a:avLst/>
          </a:prstGeom>
          <a:solidFill>
            <a:srgbClr val="D9EAD3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Flatten</a:t>
            </a:r>
            <a:endParaRPr b="1" sz="1752"/>
          </a:p>
        </p:txBody>
      </p:sp>
      <p:cxnSp>
        <p:nvCxnSpPr>
          <p:cNvPr id="159" name="Google Shape;159;p18"/>
          <p:cNvCxnSpPr>
            <a:stCxn id="158" idx="2"/>
            <a:endCxn id="160" idx="1"/>
          </p:cNvCxnSpPr>
          <p:nvPr/>
        </p:nvCxnSpPr>
        <p:spPr>
          <a:xfrm>
            <a:off x="7524490" y="3262025"/>
            <a:ext cx="6231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b="12963" l="7766" r="53128" t="51285"/>
          <a:stretch/>
        </p:blipFill>
        <p:spPr>
          <a:xfrm>
            <a:off x="8147662" y="2500116"/>
            <a:ext cx="1666844" cy="15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8147673" y="3982552"/>
            <a:ext cx="16668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4325" lIns="84325" spcFirstLastPara="1" rIns="84325" wrap="square" tIns="84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5">
                <a:solidFill>
                  <a:schemeClr val="dk1"/>
                </a:solidFill>
              </a:rPr>
              <a:t>Fully connected </a:t>
            </a:r>
            <a:endParaRPr sz="147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5">
                <a:solidFill>
                  <a:schemeClr val="dk1"/>
                </a:solidFill>
              </a:rPr>
              <a:t>layer doing the classification or regression</a:t>
            </a:r>
            <a:endParaRPr sz="1475">
              <a:solidFill>
                <a:schemeClr val="dk1"/>
              </a:solidFill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10256695" y="1390560"/>
            <a:ext cx="342300" cy="3742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325" lIns="84325" spcFirstLastPara="1" rIns="84325" wrap="square" tIns="84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2"/>
              <a:t>OUTPU</a:t>
            </a:r>
            <a:r>
              <a:rPr b="1" lang="en-US" sz="1752"/>
              <a:t>T</a:t>
            </a:r>
            <a:endParaRPr b="1" sz="1752"/>
          </a:p>
        </p:txBody>
      </p:sp>
      <p:cxnSp>
        <p:nvCxnSpPr>
          <p:cNvPr id="163" name="Google Shape;163;p18"/>
          <p:cNvCxnSpPr>
            <a:stCxn id="160" idx="3"/>
            <a:endCxn id="162" idx="1"/>
          </p:cNvCxnSpPr>
          <p:nvPr/>
        </p:nvCxnSpPr>
        <p:spPr>
          <a:xfrm>
            <a:off x="9814506" y="3262029"/>
            <a:ext cx="442200" cy="0"/>
          </a:xfrm>
          <a:prstGeom prst="straightConnector1">
            <a:avLst/>
          </a:prstGeom>
          <a:noFill/>
          <a:ln cap="flat" cmpd="sng" w="263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18"/>
          <p:cNvSpPr txBox="1"/>
          <p:nvPr/>
        </p:nvSpPr>
        <p:spPr>
          <a:xfrm>
            <a:off x="1195125" y="5556425"/>
            <a:ext cx="8838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Convolution - feature extraction layer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Pooling - data reduction layer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Flatten - collapsing the final layer into a vector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pic>
        <p:nvPicPr>
          <p:cNvPr id="170" name="Google Shape;170;p19" title="Screenshot 2026-03-15 at 20.53.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928" y="2093775"/>
            <a:ext cx="10088175" cy="23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177763" y="6036700"/>
            <a:ext cx="1183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integral that expresses the amount of overlap of one function </a:t>
            </a:r>
            <a:r>
              <a:rPr i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f(t)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  as it is shifted over function </a:t>
            </a:r>
            <a:r>
              <a:rPr i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g(t)</a:t>
            </a:r>
            <a:endParaRPr i="1"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pic>
        <p:nvPicPr>
          <p:cNvPr id="177" name="Google Shape;177;p20" title="162142367389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72100"/>
            <a:ext cx="4484713" cy="58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152400" y="379500"/>
            <a:ext cx="112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Source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4965700" y="944000"/>
            <a:ext cx="6883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ntegral that expresses the amount of overlap of one function </a:t>
            </a:r>
            <a:r>
              <a:rPr i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f(t)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  as it is shifted over function </a:t>
            </a:r>
            <a:r>
              <a:rPr i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g(t)</a:t>
            </a:r>
            <a:endParaRPr i="1"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other words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Adding </a:t>
            </a:r>
            <a:r>
              <a:rPr b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two independent </a:t>
            </a:r>
            <a:r>
              <a:rPr b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events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together, what is their sum distribution (</a:t>
            </a:r>
            <a:r>
              <a:rPr b="1"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joint occurrence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looks like?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6">
            <a:alphaModFix/>
          </a:blip>
          <a:srcRect b="0" l="55826" r="0" t="0"/>
          <a:stretch/>
        </p:blipFill>
        <p:spPr>
          <a:xfrm>
            <a:off x="7135626" y="3606800"/>
            <a:ext cx="2998774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ctrTitle"/>
          </p:nvPr>
        </p:nvSpPr>
        <p:spPr>
          <a:xfrm>
            <a:off x="0" y="0"/>
            <a:ext cx="9744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Font typeface="Play"/>
              <a:buNone/>
            </a:pPr>
            <a:r>
              <a:rPr b="1" lang="en-US"/>
              <a:t>CNN - </a:t>
            </a:r>
            <a:r>
              <a:rPr lang="en-US" sz="4666"/>
              <a:t>Convolution</a:t>
            </a:r>
            <a:endParaRPr sz="4666"/>
          </a:p>
        </p:txBody>
      </p:sp>
      <p:sp>
        <p:nvSpPr>
          <p:cNvPr id="186" name="Google Shape;186;p21"/>
          <p:cNvSpPr txBox="1"/>
          <p:nvPr/>
        </p:nvSpPr>
        <p:spPr>
          <a:xfrm>
            <a:off x="434250" y="4849875"/>
            <a:ext cx="8838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Feature extractor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Moving window/moving average also called filter or kernel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Parameters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Stride - how many pixels the window jumps “over”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Filter/kernel size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Padding- yes or no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21"/>
          <p:cNvGraphicFramePr/>
          <p:nvPr/>
        </p:nvGraphicFramePr>
        <p:xfrm>
          <a:off x="434250" y="85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8125"/>
                <a:gridCol w="478125"/>
                <a:gridCol w="478125"/>
                <a:gridCol w="478125"/>
                <a:gridCol w="478125"/>
                <a:gridCol w="478125"/>
                <a:gridCol w="478125"/>
              </a:tblGrid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Google Shape;188;p21"/>
          <p:cNvGraphicFramePr/>
          <p:nvPr/>
        </p:nvGraphicFramePr>
        <p:xfrm>
          <a:off x="4500463" y="876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85225"/>
                <a:gridCol w="485225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21"/>
          <p:cNvSpPr txBox="1"/>
          <p:nvPr/>
        </p:nvSpPr>
        <p:spPr>
          <a:xfrm>
            <a:off x="4043463" y="919125"/>
            <a:ext cx="6066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*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4949925" y="2336725"/>
            <a:ext cx="35700" cy="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4500475" y="2336725"/>
            <a:ext cx="1444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Filter/kernel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stride = 1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detecting right edges</a:t>
            </a:r>
            <a:endParaRPr b="1" sz="1600">
              <a:solidFill>
                <a:schemeClr val="dk1"/>
              </a:solidFill>
            </a:endParaRPr>
          </a:p>
        </p:txBody>
      </p:sp>
      <p:graphicFrame>
        <p:nvGraphicFramePr>
          <p:cNvPr id="192" name="Google Shape;192;p21"/>
          <p:cNvGraphicFramePr/>
          <p:nvPr/>
        </p:nvGraphicFramePr>
        <p:xfrm>
          <a:off x="9478700" y="86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46000"/>
                <a:gridCol w="446000"/>
                <a:gridCol w="446000"/>
                <a:gridCol w="446000"/>
                <a:gridCol w="446000"/>
              </a:tblGrid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3" name="Google Shape;193;p21"/>
          <p:cNvGraphicFramePr/>
          <p:nvPr/>
        </p:nvGraphicFramePr>
        <p:xfrm>
          <a:off x="6675463" y="868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6300"/>
                <a:gridCol w="494150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4" name="Google Shape;194;p21"/>
          <p:cNvGraphicFramePr/>
          <p:nvPr/>
        </p:nvGraphicFramePr>
        <p:xfrm>
          <a:off x="434238" y="868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6300"/>
                <a:gridCol w="494150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1"/>
          <p:cNvSpPr txBox="1"/>
          <p:nvPr/>
        </p:nvSpPr>
        <p:spPr>
          <a:xfrm>
            <a:off x="9924700" y="288600"/>
            <a:ext cx="144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Feature map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6127225" y="852900"/>
            <a:ext cx="492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=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7" name="Google Shape;197;p21"/>
          <p:cNvSpPr txBox="1"/>
          <p:nvPr/>
        </p:nvSpPr>
        <p:spPr>
          <a:xfrm rot="-1195659">
            <a:off x="8243122" y="852933"/>
            <a:ext cx="979658" cy="498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SUM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 flipH="1" rot="10800000">
            <a:off x="8151775" y="1123900"/>
            <a:ext cx="1329000" cy="4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99" name="Google Shape;199;p21"/>
          <p:cNvGraphicFramePr/>
          <p:nvPr/>
        </p:nvGraphicFramePr>
        <p:xfrm>
          <a:off x="6664613" y="305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6300"/>
                <a:gridCol w="494150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-20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0" name="Google Shape;200;p21"/>
          <p:cNvGraphicFramePr/>
          <p:nvPr/>
        </p:nvGraphicFramePr>
        <p:xfrm>
          <a:off x="2346738" y="1324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76300"/>
                <a:gridCol w="494150"/>
                <a:gridCol w="485225"/>
              </a:tblGrid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01" name="Google Shape;201;p21"/>
          <p:cNvCxnSpPr/>
          <p:nvPr/>
        </p:nvCxnSpPr>
        <p:spPr>
          <a:xfrm flipH="1" rot="10800000">
            <a:off x="8133950" y="1765925"/>
            <a:ext cx="3112500" cy="19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1"/>
          <p:cNvCxnSpPr/>
          <p:nvPr/>
        </p:nvCxnSpPr>
        <p:spPr>
          <a:xfrm>
            <a:off x="3799400" y="2693475"/>
            <a:ext cx="2791500" cy="9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03" name="Google Shape;203;p21"/>
          <p:cNvGraphicFramePr/>
          <p:nvPr/>
        </p:nvGraphicFramePr>
        <p:xfrm>
          <a:off x="8560875" y="417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{3CEACBA5-A996-4DE3-8F08-8A1A100A1A28}</a:tableStyleId>
              </a:tblPr>
              <a:tblGrid>
                <a:gridCol w="485475"/>
                <a:gridCol w="485475"/>
                <a:gridCol w="485475"/>
                <a:gridCol w="485475"/>
                <a:gridCol w="485475"/>
                <a:gridCol w="485475"/>
                <a:gridCol w="485475"/>
              </a:tblGrid>
              <a:tr h="38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-70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4" name="Google Shape;204;p21"/>
          <p:cNvSpPr txBox="1"/>
          <p:nvPr/>
        </p:nvSpPr>
        <p:spPr>
          <a:xfrm>
            <a:off x="9172725" y="3683475"/>
            <a:ext cx="230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Padded feature map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