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Play"/>
      <p:regular r:id="rId20"/>
      <p:bold r:id="rId21"/>
    </p:embeddedFont>
    <p:embeddedFont>
      <p:font typeface="Nunito"/>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22" Type="http://schemas.openxmlformats.org/officeDocument/2006/relationships/font" Target="fonts/Nunito-regular.fntdata"/><Relationship Id="rId21" Type="http://schemas.openxmlformats.org/officeDocument/2006/relationships/font" Target="fonts/Play-bold.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Nunito-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dd412b87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dd412b87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network makes a random guess on biases and weights at the first instance, then it conducts the </a:t>
            </a:r>
            <a:r>
              <a:rPr lang="en-US"/>
              <a:t>calculations</a:t>
            </a:r>
            <a:r>
              <a:rPr lang="en-US"/>
              <a:t>.</a:t>
            </a:r>
            <a:endParaRPr/>
          </a:p>
          <a:p>
            <a:pPr indent="0" lvl="0" marL="0" rtl="0" algn="l">
              <a:spcBef>
                <a:spcPts val="0"/>
              </a:spcBef>
              <a:spcAft>
                <a:spcPts val="0"/>
              </a:spcAft>
              <a:buNone/>
            </a:pPr>
            <a:r>
              <a:rPr lang="en-US"/>
              <a:t>Takes the prediction, calculates the errir/loss, and take that back through the network by (backpropagation).</a:t>
            </a:r>
            <a:endParaRPr/>
          </a:p>
          <a:p>
            <a:pPr indent="0" lvl="0" marL="0" rtl="0" algn="l">
              <a:spcBef>
                <a:spcPts val="0"/>
              </a:spcBef>
              <a:spcAft>
                <a:spcPts val="0"/>
              </a:spcAft>
              <a:buNone/>
            </a:pPr>
            <a:r>
              <a:rPr lang="en-US"/>
              <a:t>This is a process of going back through the network </a:t>
            </a:r>
            <a:r>
              <a:rPr lang="en-US"/>
              <a:t>redistributing</a:t>
            </a:r>
            <a:r>
              <a:rPr lang="en-US"/>
              <a:t> the loss over the given </a:t>
            </a:r>
            <a:r>
              <a:rPr lang="en-US"/>
              <a:t>parameters</a:t>
            </a:r>
            <a:r>
              <a:rPr lang="en-US"/>
              <a:t> and finding which parameters are the source of the biggest error.</a:t>
            </a:r>
            <a:endParaRPr/>
          </a:p>
          <a:p>
            <a:pPr indent="0" lvl="0" marL="0" rtl="0" algn="l">
              <a:spcBef>
                <a:spcPts val="0"/>
              </a:spcBef>
              <a:spcAft>
                <a:spcPts val="0"/>
              </a:spcAft>
              <a:buNone/>
            </a:pPr>
            <a:r>
              <a:rPr lang="en-US"/>
              <a:t>Based on if the error/loss for given weight is large or small and </a:t>
            </a:r>
            <a:r>
              <a:rPr lang="en-US"/>
              <a:t>positive</a:t>
            </a:r>
            <a:r>
              <a:rPr lang="en-US"/>
              <a:t> and negative, the network then adjust s the weight to minimize that error. This is called gradient </a:t>
            </a:r>
            <a:r>
              <a:rPr lang="en-US"/>
              <a:t>descent</a:t>
            </a:r>
            <a:r>
              <a:rPr lang="en-US"/>
              <a:t>: starting at random weight, try to minimize the error of that weight by gradually finding local minimum. Here is hiding another parameter of NN. the rate, or amount, with which the weight adjusts is called “learning rate”. You can adjust this, and test </a:t>
            </a:r>
            <a:r>
              <a:rPr lang="en-US"/>
              <a:t>different</a:t>
            </a:r>
            <a:r>
              <a:rPr lang="en-US"/>
              <a:t> rates, too small and you will be overfitting a lot and taking long time, too large and you will </a:t>
            </a:r>
            <a:r>
              <a:rPr lang="en-US"/>
              <a:t>lose</a:t>
            </a:r>
            <a:r>
              <a:rPr lang="en-US"/>
              <a:t> accuracy.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a:t>
            </a:r>
            <a:r>
              <a:rPr lang="en-US"/>
              <a:t>iteration</a:t>
            </a:r>
            <a:r>
              <a:rPr lang="en-US"/>
              <a:t> through part of the data = iteration (reading one chapter)</a:t>
            </a:r>
            <a:endParaRPr/>
          </a:p>
          <a:p>
            <a:pPr indent="0" lvl="0" marL="0" rtl="0" algn="l">
              <a:spcBef>
                <a:spcPts val="0"/>
              </a:spcBef>
              <a:spcAft>
                <a:spcPts val="0"/>
              </a:spcAft>
              <a:buNone/>
            </a:pPr>
            <a:r>
              <a:rPr lang="en-US"/>
              <a:t>1 iteration through all the data  = 1 epoch (reading all book once)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define the number of iterations/epoch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g3cdd412b87f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cdd412b87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cdd412b87f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cdd412b87f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cc9da2664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exploding = vanishing gradient point = multiplying many smallumber together can </a:t>
            </a:r>
            <a:r>
              <a:rPr lang="en-US"/>
              <a:t>result</a:t>
            </a:r>
            <a:r>
              <a:rPr lang="en-US"/>
              <a:t> in 0, and if weights are very close to zero, they are barely updating, then the network stops learning in those layers</a:t>
            </a:r>
            <a:endParaRPr/>
          </a:p>
        </p:txBody>
      </p:sp>
      <p:sp>
        <p:nvSpPr>
          <p:cNvPr id="178" name="Google Shape;178;g3cc9da2664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4bf46b4e6abc6c23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talked about:</a:t>
            </a:r>
            <a:endParaRPr/>
          </a:p>
          <a:p>
            <a:pPr indent="0" lvl="0" marL="0" rtl="0" algn="l">
              <a:spcBef>
                <a:spcPts val="0"/>
              </a:spcBef>
              <a:spcAft>
                <a:spcPts val="0"/>
              </a:spcAft>
              <a:buNone/>
            </a:pPr>
            <a:r>
              <a:rPr lang="en-US"/>
              <a:t>What is NN and where it came from</a:t>
            </a:r>
            <a:endParaRPr/>
          </a:p>
          <a:p>
            <a:pPr indent="0" lvl="0" marL="0" rtl="0" algn="l">
              <a:spcBef>
                <a:spcPts val="0"/>
              </a:spcBef>
              <a:spcAft>
                <a:spcPts val="0"/>
              </a:spcAft>
              <a:buNone/>
            </a:pPr>
            <a:r>
              <a:rPr lang="en-US"/>
              <a:t>NN consist of neurons that </a:t>
            </a:r>
            <a:r>
              <a:rPr lang="en-US"/>
              <a:t>receive</a:t>
            </a:r>
            <a:r>
              <a:rPr lang="en-US"/>
              <a:t> signal, do </a:t>
            </a:r>
            <a:r>
              <a:rPr lang="en-US"/>
              <a:t>something</a:t>
            </a:r>
            <a:r>
              <a:rPr lang="en-US"/>
              <a:t> with it and send it forward</a:t>
            </a:r>
            <a:endParaRPr/>
          </a:p>
          <a:p>
            <a:pPr indent="0" lvl="0" marL="0" rtl="0" algn="l">
              <a:spcBef>
                <a:spcPts val="0"/>
              </a:spcBef>
              <a:spcAft>
                <a:spcPts val="0"/>
              </a:spcAft>
              <a:buNone/>
            </a:pPr>
            <a:r>
              <a:rPr lang="en-US"/>
              <a:t>NN compromises linear function wrapped by non-linear function (actvation)</a:t>
            </a:r>
            <a:endParaRPr/>
          </a:p>
          <a:p>
            <a:pPr indent="0" lvl="0" marL="0" rtl="0" algn="l">
              <a:spcBef>
                <a:spcPts val="0"/>
              </a:spcBef>
              <a:spcAft>
                <a:spcPts val="0"/>
              </a:spcAft>
              <a:buNone/>
            </a:pPr>
            <a:r>
              <a:rPr lang="en-US"/>
              <a:t>We stack NN into layers </a:t>
            </a:r>
            <a:endParaRPr/>
          </a:p>
          <a:p>
            <a:pPr indent="0" lvl="0" marL="0" rtl="0" algn="l">
              <a:spcBef>
                <a:spcPts val="0"/>
              </a:spcBef>
              <a:spcAft>
                <a:spcPts val="0"/>
              </a:spcAft>
              <a:buNone/>
            </a:pPr>
            <a:r>
              <a:rPr lang="en-US"/>
              <a:t>Use backpropagation to improve the weights</a:t>
            </a:r>
            <a:endParaRPr/>
          </a:p>
        </p:txBody>
      </p:sp>
      <p:sp>
        <p:nvSpPr>
          <p:cNvPr id="186" name="Google Shape;186;g4bf46b4e6abc6c23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cbffda2a0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3cbffda2a0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cdd412b87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cdd412b87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be14cd36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be14cd36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c2b223b296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3c2b223b296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cc9da26649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50">
                <a:solidFill>
                  <a:srgbClr val="273239"/>
                </a:solidFill>
                <a:highlight>
                  <a:srgbClr val="FFFFFF"/>
                </a:highlight>
                <a:latin typeface="Nunito"/>
                <a:ea typeface="Nunito"/>
                <a:cs typeface="Nunito"/>
                <a:sym typeface="Nunito"/>
              </a:rPr>
              <a:t>Neural networks are machine learning models that mimic the complex functions of the human brain</a:t>
            </a:r>
            <a:endParaRPr/>
          </a:p>
        </p:txBody>
      </p:sp>
      <p:sp>
        <p:nvSpPr>
          <p:cNvPr id="112" name="Google Shape;112;g3cc9da26649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cc9da26649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First idea of the use of neurons </a:t>
            </a:r>
            <a:endParaRPr/>
          </a:p>
        </p:txBody>
      </p:sp>
      <p:sp>
        <p:nvSpPr>
          <p:cNvPr id="121" name="Google Shape;121;g3cc9da26649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cdd412b87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cdd412b87f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3cdd412b87f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cdd412b87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cdd412b87f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bias is like an intercept and weight is like a coefficient</a:t>
            </a:r>
            <a:endParaRPr/>
          </a:p>
        </p:txBody>
      </p:sp>
      <p:sp>
        <p:nvSpPr>
          <p:cNvPr id="136" name="Google Shape;136;g3cdd412b87f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4bf46b4e6abc6c2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bf46b4e6abc6c2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4bf46b4e6abc6c23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cdd412b87f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cdd412b87f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NN is a network for reason, its not just one neuron, its layers and layers of neurons creating connected network. we are essentially stacking the layers together: each layer </a:t>
            </a:r>
            <a:r>
              <a:rPr lang="en-US"/>
              <a:t>becomes</a:t>
            </a:r>
            <a:r>
              <a:rPr lang="en-US"/>
              <a:t> another layer </a:t>
            </a:r>
            <a:r>
              <a:rPr lang="en-US"/>
              <a:t>input</a:t>
            </a:r>
            <a:r>
              <a:rPr lang="en-US"/>
              <a:t>.</a:t>
            </a:r>
            <a:endParaRPr/>
          </a:p>
        </p:txBody>
      </p:sp>
      <p:sp>
        <p:nvSpPr>
          <p:cNvPr id="155" name="Google Shape;155;g3cdd412b87f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gallery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hyperlink" Target="https://www.hibernian-recruitment.com/en/whats-a-data-scientist-explaining-roles-in-big-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s://medium.com/@anixlynch/ai-machine-learning-neural-networks-deep-learning-concept-list-w-samples-28ac4d67eb65" TargetMode="External"/><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s://epos.myesr.org/posterimage/esr/ecr2023/162222/mediagallery/940591?deliveroriginal=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geeksforgeeks.org/deep-learning/neural-networks-a-beginners-guide/"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541425" y="-114300"/>
            <a:ext cx="13215900" cy="14397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300">
                <a:solidFill>
                  <a:schemeClr val="lt1"/>
                </a:solidFill>
              </a:rPr>
              <a:t>Last week’s comprehension questions</a:t>
            </a:r>
            <a:endParaRPr b="0" i="0" sz="23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2"/>
          <p:cNvSpPr txBox="1"/>
          <p:nvPr>
            <p:ph type="ctrTitle"/>
          </p:nvPr>
        </p:nvSpPr>
        <p:spPr>
          <a:xfrm>
            <a:off x="0" y="0"/>
            <a:ext cx="48600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The process</a:t>
            </a:r>
            <a:endParaRPr/>
          </a:p>
        </p:txBody>
      </p:sp>
      <p:pic>
        <p:nvPicPr>
          <p:cNvPr id="167" name="Google Shape;167;p22"/>
          <p:cNvPicPr preferRelativeResize="0"/>
          <p:nvPr/>
        </p:nvPicPr>
        <p:blipFill>
          <a:blip r:embed="rId3">
            <a:alphaModFix/>
          </a:blip>
          <a:stretch>
            <a:fillRect/>
          </a:stretch>
        </p:blipFill>
        <p:spPr>
          <a:xfrm>
            <a:off x="242725" y="956700"/>
            <a:ext cx="11108826" cy="570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23"/>
          <p:cNvSpPr txBox="1"/>
          <p:nvPr>
            <p:ph type="ctrTitle"/>
          </p:nvPr>
        </p:nvSpPr>
        <p:spPr>
          <a:xfrm>
            <a:off x="0" y="0"/>
            <a:ext cx="85146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fit win ML context</a:t>
            </a:r>
            <a:endParaRPr/>
          </a:p>
        </p:txBody>
      </p:sp>
      <p:sp>
        <p:nvSpPr>
          <p:cNvPr id="175" name="Google Shape;175;p23"/>
          <p:cNvSpPr txBox="1"/>
          <p:nvPr/>
        </p:nvSpPr>
        <p:spPr>
          <a:xfrm>
            <a:off x="1312275" y="1852925"/>
            <a:ext cx="9508500" cy="36327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AutoNum type="arabicParenR"/>
            </a:pPr>
            <a:r>
              <a:rPr lang="en-US" sz="2800">
                <a:solidFill>
                  <a:schemeClr val="dk1"/>
                </a:solidFill>
              </a:rPr>
              <a:t>Supervised or unsupervised?</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AutoNum type="arabicParenR"/>
            </a:pPr>
            <a:r>
              <a:rPr lang="en-US" sz="2800">
                <a:solidFill>
                  <a:schemeClr val="dk1"/>
                </a:solidFill>
              </a:rPr>
              <a:t>Parametric or non-parametric?</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AutoNum type="arabicParenR"/>
            </a:pPr>
            <a:r>
              <a:rPr lang="en-US" sz="2800">
                <a:solidFill>
                  <a:schemeClr val="dk1"/>
                </a:solidFill>
              </a:rPr>
              <a:t>What</a:t>
            </a:r>
            <a:r>
              <a:rPr lang="en-US" sz="2800">
                <a:solidFill>
                  <a:schemeClr val="dk1"/>
                </a:solidFill>
              </a:rPr>
              <a:t> is the core power of NN (DL)</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AutoNum type="arabicParenR"/>
            </a:pPr>
            <a:r>
              <a:rPr lang="en-US" sz="2800">
                <a:solidFill>
                  <a:schemeClr val="dk1"/>
                </a:solidFill>
              </a:rPr>
              <a:t>Will it be prone to overfitting?</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4"/>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Pros and cons</a:t>
            </a:r>
            <a:endParaRPr/>
          </a:p>
        </p:txBody>
      </p:sp>
      <p:sp>
        <p:nvSpPr>
          <p:cNvPr id="182" name="Google Shape;182;p24"/>
          <p:cNvSpPr txBox="1"/>
          <p:nvPr/>
        </p:nvSpPr>
        <p:spPr>
          <a:xfrm>
            <a:off x="211400" y="1737975"/>
            <a:ext cx="8267100" cy="2847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US" sz="3300">
                <a:solidFill>
                  <a:schemeClr val="accent6"/>
                </a:solidFill>
              </a:rPr>
              <a:t>Pros</a:t>
            </a:r>
            <a:endParaRPr b="1" sz="3300">
              <a:solidFill>
                <a:schemeClr val="accent6"/>
              </a:solidFill>
            </a:endParaRPr>
          </a:p>
          <a:p>
            <a:pPr indent="-406400" lvl="0" marL="457200" rtl="0" algn="l">
              <a:lnSpc>
                <a:spcPct val="100000"/>
              </a:lnSpc>
              <a:spcBef>
                <a:spcPts val="0"/>
              </a:spcBef>
              <a:spcAft>
                <a:spcPts val="0"/>
              </a:spcAft>
              <a:buClr>
                <a:schemeClr val="dk1"/>
              </a:buClr>
              <a:buSzPts val="2800"/>
              <a:buChar char="●"/>
            </a:pPr>
            <a:r>
              <a:rPr lang="en-US" sz="2800">
                <a:solidFill>
                  <a:schemeClr val="dk1"/>
                </a:solidFill>
              </a:rPr>
              <a:t>Flexible &amp; versatile</a:t>
            </a:r>
            <a:endParaRPr sz="2800">
              <a:solidFill>
                <a:schemeClr val="dk1"/>
              </a:solidFill>
            </a:endParaRPr>
          </a:p>
          <a:p>
            <a:pPr indent="-406400" lvl="0" marL="457200" rtl="0" algn="l">
              <a:lnSpc>
                <a:spcPct val="100000"/>
              </a:lnSpc>
              <a:spcBef>
                <a:spcPts val="0"/>
              </a:spcBef>
              <a:spcAft>
                <a:spcPts val="0"/>
              </a:spcAft>
              <a:buClr>
                <a:schemeClr val="dk1"/>
              </a:buClr>
              <a:buSzPts val="2800"/>
              <a:buChar char="●"/>
            </a:pPr>
            <a:r>
              <a:rPr lang="en-US" sz="2800">
                <a:solidFill>
                  <a:schemeClr val="dk1"/>
                </a:solidFill>
              </a:rPr>
              <a:t>No need for feature engineering</a:t>
            </a:r>
            <a:endParaRPr sz="2800">
              <a:solidFill>
                <a:schemeClr val="dk1"/>
              </a:solidFill>
            </a:endParaRPr>
          </a:p>
          <a:p>
            <a:pPr indent="-406400" lvl="0" marL="457200" rtl="0" algn="l">
              <a:lnSpc>
                <a:spcPct val="100000"/>
              </a:lnSpc>
              <a:spcBef>
                <a:spcPts val="0"/>
              </a:spcBef>
              <a:spcAft>
                <a:spcPts val="0"/>
              </a:spcAft>
              <a:buClr>
                <a:schemeClr val="dk1"/>
              </a:buClr>
              <a:buSzPts val="2800"/>
              <a:buChar char="●"/>
            </a:pPr>
            <a:r>
              <a:rPr lang="en-US" sz="2800">
                <a:solidFill>
                  <a:schemeClr val="dk1"/>
                </a:solidFill>
              </a:rPr>
              <a:t>Scales with data</a:t>
            </a:r>
            <a:endParaRPr sz="2800">
              <a:solidFill>
                <a:schemeClr val="dk1"/>
              </a:solidFill>
            </a:endParaRPr>
          </a:p>
          <a:p>
            <a:pPr indent="-406400" lvl="0" marL="457200" rtl="0" algn="l">
              <a:lnSpc>
                <a:spcPct val="100000"/>
              </a:lnSpc>
              <a:spcBef>
                <a:spcPts val="0"/>
              </a:spcBef>
              <a:spcAft>
                <a:spcPts val="0"/>
              </a:spcAft>
              <a:buClr>
                <a:schemeClr val="dk1"/>
              </a:buClr>
              <a:buSzPts val="2800"/>
              <a:buChar char="●"/>
            </a:pPr>
            <a:r>
              <a:rPr lang="en-US" sz="2800">
                <a:solidFill>
                  <a:schemeClr val="dk1"/>
                </a:solidFill>
              </a:rPr>
              <a:t>Any data</a:t>
            </a:r>
            <a:endParaRPr sz="2800">
              <a:solidFill>
                <a:schemeClr val="dk1"/>
              </a:solidFill>
            </a:endParaRPr>
          </a:p>
          <a:p>
            <a:pPr indent="-406400" lvl="0" marL="457200" rtl="0" algn="l">
              <a:lnSpc>
                <a:spcPct val="100000"/>
              </a:lnSpc>
              <a:spcBef>
                <a:spcPts val="0"/>
              </a:spcBef>
              <a:spcAft>
                <a:spcPts val="0"/>
              </a:spcAft>
              <a:buClr>
                <a:schemeClr val="dk1"/>
              </a:buClr>
              <a:buSzPts val="2800"/>
              <a:buChar char="●"/>
            </a:pPr>
            <a:r>
              <a:rPr lang="en-US" sz="2800">
                <a:solidFill>
                  <a:schemeClr val="dk1"/>
                </a:solidFill>
              </a:rPr>
              <a:t>Outperforms almost every other approach</a:t>
            </a:r>
            <a:endParaRPr sz="2800">
              <a:solidFill>
                <a:schemeClr val="dk1"/>
              </a:solidFill>
            </a:endParaRPr>
          </a:p>
        </p:txBody>
      </p:sp>
      <p:sp>
        <p:nvSpPr>
          <p:cNvPr id="183" name="Google Shape;183;p24"/>
          <p:cNvSpPr txBox="1"/>
          <p:nvPr/>
        </p:nvSpPr>
        <p:spPr>
          <a:xfrm>
            <a:off x="3816325" y="3910200"/>
            <a:ext cx="8267100" cy="24165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0"/>
              </a:spcBef>
              <a:spcAft>
                <a:spcPts val="0"/>
              </a:spcAft>
              <a:buNone/>
            </a:pPr>
            <a:r>
              <a:rPr b="1" lang="en-US" sz="3300">
                <a:solidFill>
                  <a:srgbClr val="CC0000"/>
                </a:solidFill>
              </a:rPr>
              <a:t>Cons</a:t>
            </a:r>
            <a:endParaRPr b="1" sz="3300">
              <a:solidFill>
                <a:srgbClr val="CC0000"/>
              </a:solidFill>
            </a:endParaRPr>
          </a:p>
          <a:p>
            <a:pPr indent="-406400" lvl="0" marL="457200" rtl="0" algn="r">
              <a:lnSpc>
                <a:spcPct val="100000"/>
              </a:lnSpc>
              <a:spcBef>
                <a:spcPts val="0"/>
              </a:spcBef>
              <a:spcAft>
                <a:spcPts val="0"/>
              </a:spcAft>
              <a:buClr>
                <a:schemeClr val="dk1"/>
              </a:buClr>
              <a:buSzPts val="2800"/>
              <a:buChar char="●"/>
            </a:pPr>
            <a:r>
              <a:rPr lang="en-US" sz="2800">
                <a:solidFill>
                  <a:schemeClr val="dk1"/>
                </a:solidFill>
              </a:rPr>
              <a:t>Black box</a:t>
            </a:r>
            <a:endParaRPr sz="2800">
              <a:solidFill>
                <a:schemeClr val="dk1"/>
              </a:solidFill>
            </a:endParaRPr>
          </a:p>
          <a:p>
            <a:pPr indent="-406400" lvl="0" marL="457200" rtl="0" algn="r">
              <a:lnSpc>
                <a:spcPct val="100000"/>
              </a:lnSpc>
              <a:spcBef>
                <a:spcPts val="0"/>
              </a:spcBef>
              <a:spcAft>
                <a:spcPts val="0"/>
              </a:spcAft>
              <a:buClr>
                <a:schemeClr val="dk1"/>
              </a:buClr>
              <a:buSzPts val="2800"/>
              <a:buChar char="●"/>
            </a:pPr>
            <a:r>
              <a:rPr lang="en-US" sz="2800">
                <a:solidFill>
                  <a:schemeClr val="dk1"/>
                </a:solidFill>
              </a:rPr>
              <a:t>Need data</a:t>
            </a:r>
            <a:endParaRPr sz="2800">
              <a:solidFill>
                <a:schemeClr val="dk1"/>
              </a:solidFill>
            </a:endParaRPr>
          </a:p>
          <a:p>
            <a:pPr indent="-406400" lvl="0" marL="457200" rtl="0" algn="r">
              <a:lnSpc>
                <a:spcPct val="100000"/>
              </a:lnSpc>
              <a:spcBef>
                <a:spcPts val="0"/>
              </a:spcBef>
              <a:spcAft>
                <a:spcPts val="0"/>
              </a:spcAft>
              <a:buClr>
                <a:schemeClr val="dk1"/>
              </a:buClr>
              <a:buSzPts val="2800"/>
              <a:buChar char="●"/>
            </a:pPr>
            <a:r>
              <a:rPr lang="en-US" sz="2800">
                <a:solidFill>
                  <a:schemeClr val="dk1"/>
                </a:solidFill>
              </a:rPr>
              <a:t>Expensive</a:t>
            </a:r>
            <a:endParaRPr sz="2800">
              <a:solidFill>
                <a:schemeClr val="dk1"/>
              </a:solidFill>
            </a:endParaRPr>
          </a:p>
          <a:p>
            <a:pPr indent="-406400" lvl="0" marL="457200" rtl="0" algn="r">
              <a:lnSpc>
                <a:spcPct val="100000"/>
              </a:lnSpc>
              <a:spcBef>
                <a:spcPts val="0"/>
              </a:spcBef>
              <a:spcAft>
                <a:spcPts val="0"/>
              </a:spcAft>
              <a:buClr>
                <a:schemeClr val="dk1"/>
              </a:buClr>
              <a:buSzPts val="2800"/>
              <a:buChar char="●"/>
            </a:pPr>
            <a:r>
              <a:rPr lang="en-US" sz="2800">
                <a:solidFill>
                  <a:schemeClr val="dk1"/>
                </a:solidFill>
              </a:rPr>
              <a:t>Can “explode”</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25"/>
          <p:cNvSpPr txBox="1"/>
          <p:nvPr>
            <p:ph type="ctrTitle"/>
          </p:nvPr>
        </p:nvSpPr>
        <p:spPr>
          <a:xfrm>
            <a:off x="0" y="0"/>
            <a:ext cx="5496600" cy="112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Summary</a:t>
            </a:r>
            <a:endParaRPr/>
          </a:p>
        </p:txBody>
      </p:sp>
      <p:pic>
        <p:nvPicPr>
          <p:cNvPr id="190" name="Google Shape;190;p25"/>
          <p:cNvPicPr preferRelativeResize="0"/>
          <p:nvPr/>
        </p:nvPicPr>
        <p:blipFill rotWithShape="1">
          <a:blip r:embed="rId3">
            <a:alphaModFix/>
          </a:blip>
          <a:srcRect b="0" l="50261" r="0" t="0"/>
          <a:stretch/>
        </p:blipFill>
        <p:spPr>
          <a:xfrm>
            <a:off x="907149" y="2732950"/>
            <a:ext cx="3117974" cy="2687250"/>
          </a:xfrm>
          <a:prstGeom prst="rect">
            <a:avLst/>
          </a:prstGeom>
          <a:noFill/>
          <a:ln>
            <a:noFill/>
          </a:ln>
        </p:spPr>
      </p:pic>
      <p:pic>
        <p:nvPicPr>
          <p:cNvPr id="191" name="Google Shape;191;p25"/>
          <p:cNvPicPr preferRelativeResize="0"/>
          <p:nvPr/>
        </p:nvPicPr>
        <p:blipFill>
          <a:blip r:embed="rId4">
            <a:alphaModFix/>
          </a:blip>
          <a:stretch>
            <a:fillRect/>
          </a:stretch>
        </p:blipFill>
        <p:spPr>
          <a:xfrm>
            <a:off x="4347550" y="2194713"/>
            <a:ext cx="7331925" cy="3763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p:nvPr/>
        </p:nvSpPr>
        <p:spPr>
          <a:xfrm>
            <a:off x="-541421" y="-114300"/>
            <a:ext cx="13215900" cy="1377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26"/>
          <p:cNvSpPr txBox="1"/>
          <p:nvPr>
            <p:ph type="ctrTitle"/>
          </p:nvPr>
        </p:nvSpPr>
        <p:spPr>
          <a:xfrm>
            <a:off x="-630298" y="-1950988"/>
            <a:ext cx="10875900" cy="3122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Reading and comprehension</a:t>
            </a:r>
            <a:endParaRPr/>
          </a:p>
        </p:txBody>
      </p:sp>
      <p:sp>
        <p:nvSpPr>
          <p:cNvPr id="198" name="Google Shape;198;p26"/>
          <p:cNvSpPr txBox="1"/>
          <p:nvPr/>
        </p:nvSpPr>
        <p:spPr>
          <a:xfrm>
            <a:off x="4751683" y="3006063"/>
            <a:ext cx="6411000" cy="2095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950">
                <a:solidFill>
                  <a:srgbClr val="262626"/>
                </a:solidFill>
                <a:highlight>
                  <a:srgbClr val="FFFFFF"/>
                </a:highlight>
                <a:latin typeface="Open Sans"/>
                <a:ea typeface="Open Sans"/>
                <a:cs typeface="Open Sans"/>
                <a:sym typeface="Open Sans"/>
              </a:rPr>
              <a:t>Reading: ISL 10.1-2</a:t>
            </a:r>
            <a:endParaRPr b="1" sz="1950">
              <a:solidFill>
                <a:srgbClr val="262626"/>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950">
              <a:solidFill>
                <a:srgbClr val="262626"/>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SzPts val="1100"/>
              <a:buNone/>
            </a:pPr>
            <a:r>
              <a:rPr b="1" lang="en-US" sz="1950">
                <a:solidFill>
                  <a:srgbClr val="262626"/>
                </a:solidFill>
                <a:highlight>
                  <a:srgbClr val="FFFFFF"/>
                </a:highlight>
                <a:latin typeface="Open Sans"/>
                <a:ea typeface="Open Sans"/>
                <a:cs typeface="Open Sans"/>
                <a:sym typeface="Open Sans"/>
              </a:rPr>
              <a:t>Lab: ISL 10.9.1-10.9.2</a:t>
            </a:r>
            <a:endParaRPr b="1" sz="1950">
              <a:solidFill>
                <a:srgbClr val="262626"/>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b="1" sz="1950">
              <a:solidFill>
                <a:srgbClr val="262626"/>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US" sz="1950">
                <a:solidFill>
                  <a:srgbClr val="262626"/>
                </a:solidFill>
                <a:highlight>
                  <a:srgbClr val="FFFFFF"/>
                </a:highlight>
                <a:latin typeface="Open Sans"/>
                <a:ea typeface="Open Sans"/>
                <a:cs typeface="Open Sans"/>
                <a:sym typeface="Open Sans"/>
              </a:rPr>
              <a:t>Comprehension: 10.10.1, 10.10.5, 10.10.7</a:t>
            </a:r>
            <a:endParaRPr b="1" sz="1950">
              <a:solidFill>
                <a:srgbClr val="262626"/>
              </a:solidFill>
              <a:highlight>
                <a:srgbClr val="FFFFFF"/>
              </a:highlight>
              <a:latin typeface="Open Sans"/>
              <a:ea typeface="Open Sans"/>
              <a:cs typeface="Open Sans"/>
              <a:sym typeface="Open Sans"/>
            </a:endParaRPr>
          </a:p>
          <a:p>
            <a:pPr indent="0" lvl="0" marL="0" marR="0" rtl="0" algn="l">
              <a:spcBef>
                <a:spcPts val="0"/>
              </a:spcBef>
              <a:spcAft>
                <a:spcPts val="0"/>
              </a:spcAft>
              <a:buNone/>
            </a:pPr>
            <a:r>
              <a:t/>
            </a:r>
            <a:endParaRPr sz="1800">
              <a:solidFill>
                <a:srgbClr val="262626"/>
              </a:solidFill>
              <a:latin typeface="Open Sans"/>
              <a:ea typeface="Open Sans"/>
              <a:cs typeface="Open Sans"/>
              <a:sym typeface="Open Sans"/>
            </a:endParaRPr>
          </a:p>
        </p:txBody>
      </p:sp>
      <p:pic>
        <p:nvPicPr>
          <p:cNvPr id="199" name="Google Shape;199;p26"/>
          <p:cNvPicPr preferRelativeResize="0"/>
          <p:nvPr/>
        </p:nvPicPr>
        <p:blipFill>
          <a:blip r:embed="rId3">
            <a:alphaModFix/>
          </a:blip>
          <a:stretch>
            <a:fillRect/>
          </a:stretch>
        </p:blipFill>
        <p:spPr>
          <a:xfrm>
            <a:off x="1796125" y="2598241"/>
            <a:ext cx="1743075" cy="262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27"/>
          <p:cNvSpPr txBox="1"/>
          <p:nvPr>
            <p:ph type="ctrTitle"/>
          </p:nvPr>
        </p:nvSpPr>
        <p:spPr>
          <a:xfrm>
            <a:off x="0" y="0"/>
            <a:ext cx="48600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What</a:t>
            </a:r>
            <a:endParaRPr/>
          </a:p>
        </p:txBody>
      </p:sp>
      <p:pic>
        <p:nvPicPr>
          <p:cNvPr id="206" name="Google Shape;206;p27"/>
          <p:cNvPicPr preferRelativeResize="0"/>
          <p:nvPr/>
        </p:nvPicPr>
        <p:blipFill rotWithShape="1">
          <a:blip r:embed="rId3">
            <a:alphaModFix/>
          </a:blip>
          <a:srcRect b="-2600" l="-440" r="440" t="2600"/>
          <a:stretch/>
        </p:blipFill>
        <p:spPr>
          <a:xfrm>
            <a:off x="5460975" y="1193013"/>
            <a:ext cx="6246067" cy="5156251"/>
          </a:xfrm>
          <a:prstGeom prst="rect">
            <a:avLst/>
          </a:prstGeom>
          <a:noFill/>
          <a:ln>
            <a:noFill/>
          </a:ln>
        </p:spPr>
      </p:pic>
      <p:sp>
        <p:nvSpPr>
          <p:cNvPr id="207" name="Google Shape;207;p27"/>
          <p:cNvSpPr txBox="1"/>
          <p:nvPr/>
        </p:nvSpPr>
        <p:spPr>
          <a:xfrm>
            <a:off x="8424425" y="6358450"/>
            <a:ext cx="17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hlinkClick r:id="rId4"/>
              </a:rPr>
              <a:t>Image Source</a:t>
            </a:r>
            <a:endParaRPr sz="1500">
              <a:solidFill>
                <a:schemeClr val="dk1"/>
              </a:solidFill>
            </a:endParaRPr>
          </a:p>
        </p:txBody>
      </p:sp>
      <p:sp>
        <p:nvSpPr>
          <p:cNvPr id="208" name="Google Shape;208;p27"/>
          <p:cNvSpPr/>
          <p:nvPr/>
        </p:nvSpPr>
        <p:spPr>
          <a:xfrm>
            <a:off x="7281392" y="2425324"/>
            <a:ext cx="4123475" cy="3544075"/>
          </a:xfrm>
          <a:custGeom>
            <a:rect b="b" l="l" r="r" t="t"/>
            <a:pathLst>
              <a:path extrusionOk="0" h="141763" w="164939">
                <a:moveTo>
                  <a:pt x="4061" y="62837"/>
                </a:moveTo>
                <a:cubicBezTo>
                  <a:pt x="805" y="63652"/>
                  <a:pt x="-1052" y="69442"/>
                  <a:pt x="675" y="72320"/>
                </a:cubicBezTo>
                <a:cubicBezTo>
                  <a:pt x="2112" y="74715"/>
                  <a:pt x="6829" y="72377"/>
                  <a:pt x="8803" y="74352"/>
                </a:cubicBezTo>
                <a:cubicBezTo>
                  <a:pt x="9981" y="75531"/>
                  <a:pt x="9744" y="77896"/>
                  <a:pt x="11173" y="78754"/>
                </a:cubicBezTo>
                <a:cubicBezTo>
                  <a:pt x="16244" y="81797"/>
                  <a:pt x="24895" y="78087"/>
                  <a:pt x="28445" y="82818"/>
                </a:cubicBezTo>
                <a:cubicBezTo>
                  <a:pt x="30926" y="86125"/>
                  <a:pt x="22641" y="89057"/>
                  <a:pt x="21333" y="92978"/>
                </a:cubicBezTo>
                <a:cubicBezTo>
                  <a:pt x="20056" y="96805"/>
                  <a:pt x="22538" y="101343"/>
                  <a:pt x="25059" y="104493"/>
                </a:cubicBezTo>
                <a:cubicBezTo>
                  <a:pt x="28620" y="108942"/>
                  <a:pt x="34834" y="110415"/>
                  <a:pt x="39283" y="113976"/>
                </a:cubicBezTo>
                <a:cubicBezTo>
                  <a:pt x="47879" y="120856"/>
                  <a:pt x="57508" y="128000"/>
                  <a:pt x="68408" y="129554"/>
                </a:cubicBezTo>
                <a:cubicBezTo>
                  <a:pt x="74509" y="130424"/>
                  <a:pt x="80974" y="129976"/>
                  <a:pt x="86696" y="132264"/>
                </a:cubicBezTo>
                <a:cubicBezTo>
                  <a:pt x="97756" y="136687"/>
                  <a:pt x="109491" y="143368"/>
                  <a:pt x="121240" y="141408"/>
                </a:cubicBezTo>
                <a:cubicBezTo>
                  <a:pt x="127508" y="140362"/>
                  <a:pt x="124515" y="129087"/>
                  <a:pt x="125304" y="122781"/>
                </a:cubicBezTo>
                <a:cubicBezTo>
                  <a:pt x="125627" y="120202"/>
                  <a:pt x="128370" y="118575"/>
                  <a:pt x="129707" y="116346"/>
                </a:cubicBezTo>
                <a:cubicBezTo>
                  <a:pt x="131217" y="113829"/>
                  <a:pt x="131018" y="110293"/>
                  <a:pt x="133093" y="108218"/>
                </a:cubicBezTo>
                <a:cubicBezTo>
                  <a:pt x="138522" y="102789"/>
                  <a:pt x="153844" y="109018"/>
                  <a:pt x="155107" y="101445"/>
                </a:cubicBezTo>
                <a:cubicBezTo>
                  <a:pt x="156251" y="94587"/>
                  <a:pt x="149893" y="87412"/>
                  <a:pt x="143931" y="83834"/>
                </a:cubicBezTo>
                <a:cubicBezTo>
                  <a:pt x="142082" y="82724"/>
                  <a:pt x="138834" y="81559"/>
                  <a:pt x="139189" y="79432"/>
                </a:cubicBezTo>
                <a:cubicBezTo>
                  <a:pt x="139798" y="75779"/>
                  <a:pt x="147386" y="76311"/>
                  <a:pt x="147995" y="72658"/>
                </a:cubicBezTo>
                <a:cubicBezTo>
                  <a:pt x="148829" y="67656"/>
                  <a:pt x="139633" y="61265"/>
                  <a:pt x="143592" y="58096"/>
                </a:cubicBezTo>
                <a:cubicBezTo>
                  <a:pt x="149258" y="53561"/>
                  <a:pt x="167284" y="59077"/>
                  <a:pt x="164589" y="52338"/>
                </a:cubicBezTo>
                <a:cubicBezTo>
                  <a:pt x="160664" y="42523"/>
                  <a:pt x="143044" y="48101"/>
                  <a:pt x="134787" y="41501"/>
                </a:cubicBezTo>
                <a:cubicBezTo>
                  <a:pt x="129069" y="36931"/>
                  <a:pt x="135573" y="21705"/>
                  <a:pt x="128352" y="20504"/>
                </a:cubicBezTo>
                <a:cubicBezTo>
                  <a:pt x="122995" y="19613"/>
                  <a:pt x="118468" y="25367"/>
                  <a:pt x="113112" y="26261"/>
                </a:cubicBezTo>
                <a:cubicBezTo>
                  <a:pt x="106987" y="27283"/>
                  <a:pt x="100695" y="26600"/>
                  <a:pt x="94485" y="26600"/>
                </a:cubicBezTo>
                <a:cubicBezTo>
                  <a:pt x="92216" y="26600"/>
                  <a:pt x="89073" y="27737"/>
                  <a:pt x="87712" y="25922"/>
                </a:cubicBezTo>
                <a:cubicBezTo>
                  <a:pt x="86618" y="24463"/>
                  <a:pt x="88455" y="22132"/>
                  <a:pt x="89744" y="20842"/>
                </a:cubicBezTo>
                <a:cubicBezTo>
                  <a:pt x="98717" y="11863"/>
                  <a:pt x="116007" y="22456"/>
                  <a:pt x="127675" y="17456"/>
                </a:cubicBezTo>
                <a:cubicBezTo>
                  <a:pt x="130444" y="16269"/>
                  <a:pt x="127899" y="11060"/>
                  <a:pt x="129707" y="8650"/>
                </a:cubicBezTo>
                <a:cubicBezTo>
                  <a:pt x="131009" y="6915"/>
                  <a:pt x="134577" y="5583"/>
                  <a:pt x="133771" y="3570"/>
                </a:cubicBezTo>
                <a:cubicBezTo>
                  <a:pt x="133200" y="2145"/>
                  <a:pt x="130825" y="2702"/>
                  <a:pt x="129368" y="2216"/>
                </a:cubicBezTo>
                <a:cubicBezTo>
                  <a:pt x="125702" y="993"/>
                  <a:pt x="121167" y="-1128"/>
                  <a:pt x="117853" y="861"/>
                </a:cubicBezTo>
                <a:cubicBezTo>
                  <a:pt x="114701" y="2752"/>
                  <a:pt x="111091" y="4900"/>
                  <a:pt x="109725" y="8312"/>
                </a:cubicBezTo>
                <a:cubicBezTo>
                  <a:pt x="109264" y="9465"/>
                  <a:pt x="110790" y="11398"/>
                  <a:pt x="109725" y="12037"/>
                </a:cubicBezTo>
                <a:cubicBezTo>
                  <a:pt x="103769" y="15609"/>
                  <a:pt x="95917" y="13603"/>
                  <a:pt x="89067" y="14746"/>
                </a:cubicBezTo>
                <a:cubicBezTo>
                  <a:pt x="86127" y="15236"/>
                  <a:pt x="84895" y="20655"/>
                  <a:pt x="81955" y="20165"/>
                </a:cubicBezTo>
                <a:cubicBezTo>
                  <a:pt x="77345" y="19396"/>
                  <a:pt x="75389" y="12467"/>
                  <a:pt x="70779" y="11698"/>
                </a:cubicBezTo>
                <a:cubicBezTo>
                  <a:pt x="64119" y="10587"/>
                  <a:pt x="50702" y="12150"/>
                  <a:pt x="51813" y="18810"/>
                </a:cubicBezTo>
                <a:cubicBezTo>
                  <a:pt x="52786" y="24640"/>
                  <a:pt x="61709" y="25652"/>
                  <a:pt x="67392" y="27277"/>
                </a:cubicBezTo>
                <a:cubicBezTo>
                  <a:pt x="68803" y="27680"/>
                  <a:pt x="71812" y="27546"/>
                  <a:pt x="71456" y="28970"/>
                </a:cubicBezTo>
                <a:cubicBezTo>
                  <a:pt x="69902" y="35181"/>
                  <a:pt x="57982" y="28725"/>
                  <a:pt x="52491" y="32018"/>
                </a:cubicBezTo>
                <a:cubicBezTo>
                  <a:pt x="47764" y="34853"/>
                  <a:pt x="48126" y="47612"/>
                  <a:pt x="43008" y="45565"/>
                </a:cubicBezTo>
                <a:cubicBezTo>
                  <a:pt x="36641" y="43019"/>
                  <a:pt x="51245" y="33026"/>
                  <a:pt x="50120" y="26261"/>
                </a:cubicBezTo>
                <a:cubicBezTo>
                  <a:pt x="49174" y="20573"/>
                  <a:pt x="39891" y="18542"/>
                  <a:pt x="34203" y="19488"/>
                </a:cubicBezTo>
                <a:cubicBezTo>
                  <a:pt x="32287" y="19807"/>
                  <a:pt x="32758" y="24229"/>
                  <a:pt x="30816" y="24229"/>
                </a:cubicBezTo>
                <a:cubicBezTo>
                  <a:pt x="28636" y="24229"/>
                  <a:pt x="26871" y="22217"/>
                  <a:pt x="24720" y="21858"/>
                </a:cubicBezTo>
                <a:cubicBezTo>
                  <a:pt x="20231" y="21109"/>
                  <a:pt x="14531" y="23375"/>
                  <a:pt x="12189" y="27277"/>
                </a:cubicBezTo>
                <a:cubicBezTo>
                  <a:pt x="11142" y="29022"/>
                  <a:pt x="13882" y="31228"/>
                  <a:pt x="15576" y="32357"/>
                </a:cubicBezTo>
                <a:cubicBezTo>
                  <a:pt x="18990" y="34632"/>
                  <a:pt x="23721" y="33375"/>
                  <a:pt x="27768" y="34050"/>
                </a:cubicBezTo>
                <a:cubicBezTo>
                  <a:pt x="32161" y="34783"/>
                  <a:pt x="35465" y="38532"/>
                  <a:pt x="39283" y="40824"/>
                </a:cubicBezTo>
                <a:cubicBezTo>
                  <a:pt x="43348" y="43264"/>
                  <a:pt x="41403" y="50807"/>
                  <a:pt x="39283" y="55048"/>
                </a:cubicBezTo>
                <a:cubicBezTo>
                  <a:pt x="38461" y="56692"/>
                  <a:pt x="36137" y="60856"/>
                  <a:pt x="35557" y="59112"/>
                </a:cubicBezTo>
                <a:cubicBezTo>
                  <a:pt x="34744" y="56669"/>
                  <a:pt x="40804" y="55540"/>
                  <a:pt x="40299" y="53016"/>
                </a:cubicBezTo>
                <a:cubicBezTo>
                  <a:pt x="38374" y="43398"/>
                  <a:pt x="19922" y="54065"/>
                  <a:pt x="11512" y="59112"/>
                </a:cubicBezTo>
                <a:cubicBezTo>
                  <a:pt x="8957" y="60646"/>
                  <a:pt x="5491" y="60730"/>
                  <a:pt x="3384" y="62837"/>
                </a:cubicBezTo>
              </a:path>
            </a:pathLst>
          </a:custGeom>
          <a:noFill/>
          <a:ln cap="flat" cmpd="sng" w="28575">
            <a:solidFill>
              <a:srgbClr val="741B47"/>
            </a:solidFill>
            <a:prstDash val="solid"/>
            <a:round/>
            <a:headEnd len="med" w="med" type="none"/>
            <a:tailEnd len="med" w="med" type="none"/>
          </a:ln>
        </p:spPr>
      </p:sp>
      <p:sp>
        <p:nvSpPr>
          <p:cNvPr id="209" name="Google Shape;209;p27"/>
          <p:cNvSpPr/>
          <p:nvPr/>
        </p:nvSpPr>
        <p:spPr>
          <a:xfrm>
            <a:off x="5682063" y="2065666"/>
            <a:ext cx="1005725" cy="410425"/>
          </a:xfrm>
          <a:custGeom>
            <a:rect b="b" l="l" r="r" t="t"/>
            <a:pathLst>
              <a:path extrusionOk="0" h="16417" w="40229">
                <a:moveTo>
                  <a:pt x="36576" y="2039"/>
                </a:moveTo>
                <a:cubicBezTo>
                  <a:pt x="28336" y="-22"/>
                  <a:pt x="19670" y="7"/>
                  <a:pt x="11176" y="7"/>
                </a:cubicBezTo>
                <a:cubicBezTo>
                  <a:pt x="7172" y="7"/>
                  <a:pt x="0" y="406"/>
                  <a:pt x="0" y="4410"/>
                </a:cubicBezTo>
                <a:cubicBezTo>
                  <a:pt x="0" y="9812"/>
                  <a:pt x="9321" y="10212"/>
                  <a:pt x="14562" y="11522"/>
                </a:cubicBezTo>
                <a:cubicBezTo>
                  <a:pt x="22106" y="13407"/>
                  <a:pt x="30637" y="18725"/>
                  <a:pt x="37592" y="15247"/>
                </a:cubicBezTo>
                <a:cubicBezTo>
                  <a:pt x="41632" y="13227"/>
                  <a:pt x="40445" y="4896"/>
                  <a:pt x="37253" y="1700"/>
                </a:cubicBezTo>
              </a:path>
            </a:pathLst>
          </a:custGeom>
          <a:noFill/>
          <a:ln cap="flat" cmpd="sng" w="28575">
            <a:solidFill>
              <a:srgbClr val="741B47"/>
            </a:solidFill>
            <a:prstDash val="solid"/>
            <a:round/>
            <a:headEnd len="med" w="med" type="none"/>
            <a:tailEnd len="med" w="med" type="none"/>
          </a:ln>
        </p:spPr>
      </p:sp>
      <p:sp>
        <p:nvSpPr>
          <p:cNvPr id="210" name="Google Shape;210;p27"/>
          <p:cNvSpPr txBox="1"/>
          <p:nvPr/>
        </p:nvSpPr>
        <p:spPr>
          <a:xfrm>
            <a:off x="10367800" y="6057600"/>
            <a:ext cx="1761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741B47"/>
                </a:solidFill>
              </a:rPr>
              <a:t>you after this masters</a:t>
            </a:r>
            <a:endParaRPr sz="2000">
              <a:solidFill>
                <a:srgbClr val="741B47"/>
              </a:solidFill>
            </a:endParaRPr>
          </a:p>
        </p:txBody>
      </p:sp>
      <p:sp>
        <p:nvSpPr>
          <p:cNvPr id="211" name="Google Shape;211;p27"/>
          <p:cNvSpPr/>
          <p:nvPr/>
        </p:nvSpPr>
        <p:spPr>
          <a:xfrm>
            <a:off x="8216960" y="1430875"/>
            <a:ext cx="1968425" cy="1015550"/>
          </a:xfrm>
          <a:custGeom>
            <a:rect b="b" l="l" r="r" t="t"/>
            <a:pathLst>
              <a:path extrusionOk="0" h="40622" w="78737">
                <a:moveTo>
                  <a:pt x="60111" y="0"/>
                </a:moveTo>
                <a:cubicBezTo>
                  <a:pt x="51814" y="0"/>
                  <a:pt x="43180" y="2165"/>
                  <a:pt x="36066" y="6434"/>
                </a:cubicBezTo>
                <a:cubicBezTo>
                  <a:pt x="32629" y="8497"/>
                  <a:pt x="33069" y="14532"/>
                  <a:pt x="29631" y="16594"/>
                </a:cubicBezTo>
                <a:cubicBezTo>
                  <a:pt x="23622" y="20198"/>
                  <a:pt x="15432" y="15909"/>
                  <a:pt x="8634" y="17610"/>
                </a:cubicBezTo>
                <a:cubicBezTo>
                  <a:pt x="2248" y="19208"/>
                  <a:pt x="-2203" y="30253"/>
                  <a:pt x="1183" y="35898"/>
                </a:cubicBezTo>
                <a:cubicBezTo>
                  <a:pt x="4323" y="41134"/>
                  <a:pt x="17541" y="42706"/>
                  <a:pt x="19471" y="36914"/>
                </a:cubicBezTo>
                <a:cubicBezTo>
                  <a:pt x="20792" y="32950"/>
                  <a:pt x="13999" y="30570"/>
                  <a:pt x="11682" y="27093"/>
                </a:cubicBezTo>
                <a:cubicBezTo>
                  <a:pt x="10618" y="25496"/>
                  <a:pt x="12491" y="22285"/>
                  <a:pt x="14391" y="22013"/>
                </a:cubicBezTo>
                <a:cubicBezTo>
                  <a:pt x="33298" y="19310"/>
                  <a:pt x="54910" y="25068"/>
                  <a:pt x="71287" y="15240"/>
                </a:cubicBezTo>
                <a:cubicBezTo>
                  <a:pt x="74165" y="13513"/>
                  <a:pt x="78738" y="11823"/>
                  <a:pt x="78738" y="8466"/>
                </a:cubicBezTo>
                <a:cubicBezTo>
                  <a:pt x="78738" y="6042"/>
                  <a:pt x="74633" y="5747"/>
                  <a:pt x="72303" y="5080"/>
                </a:cubicBezTo>
                <a:cubicBezTo>
                  <a:pt x="66591" y="3446"/>
                  <a:pt x="60667" y="2558"/>
                  <a:pt x="55031" y="677"/>
                </a:cubicBezTo>
              </a:path>
            </a:pathLst>
          </a:custGeom>
          <a:noFill/>
          <a:ln cap="flat" cmpd="sng" w="28575">
            <a:solidFill>
              <a:srgbClr val="741B47"/>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p:nvPr/>
        </p:nvSpPr>
        <p:spPr>
          <a:xfrm>
            <a:off x="-460050" y="6017425"/>
            <a:ext cx="13215900" cy="14301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14"/>
          <p:cNvSpPr/>
          <p:nvPr/>
        </p:nvSpPr>
        <p:spPr>
          <a:xfrm>
            <a:off x="-541421" y="-114301"/>
            <a:ext cx="13215900" cy="17808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4"/>
          <p:cNvSpPr txBox="1"/>
          <p:nvPr>
            <p:ph type="ctrTitle"/>
          </p:nvPr>
        </p:nvSpPr>
        <p:spPr>
          <a:xfrm>
            <a:off x="159401" y="124754"/>
            <a:ext cx="11894400" cy="14301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Data Science &amp; Machine Learning </a:t>
            </a:r>
            <a:br>
              <a:rPr lang="en-US">
                <a:solidFill>
                  <a:schemeClr val="lt1"/>
                </a:solidFill>
              </a:rPr>
            </a:br>
            <a:r>
              <a:rPr lang="en-US">
                <a:solidFill>
                  <a:schemeClr val="lt1"/>
                </a:solidFill>
              </a:rPr>
              <a:t>in Geography 25/26</a:t>
            </a:r>
            <a:endParaRPr/>
          </a:p>
        </p:txBody>
      </p:sp>
      <p:sp>
        <p:nvSpPr>
          <p:cNvPr id="96" name="Google Shape;96;p14"/>
          <p:cNvSpPr txBox="1"/>
          <p:nvPr/>
        </p:nvSpPr>
        <p:spPr>
          <a:xfrm>
            <a:off x="2417324" y="2735225"/>
            <a:ext cx="55626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1800">
                <a:solidFill>
                  <a:schemeClr val="dk1"/>
                </a:solidFill>
              </a:rPr>
              <a:t>Deep Learning this week</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History &amp; Intro</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Basics of ANN</a:t>
            </a:r>
            <a:endParaRPr sz="1800">
              <a:solidFill>
                <a:schemeClr val="dk1"/>
              </a:solidFill>
            </a:endParaRPr>
          </a:p>
          <a:p>
            <a:pPr indent="0" lvl="0" marL="0" marR="0" rtl="0" algn="l">
              <a:lnSpc>
                <a:spcPct val="200000"/>
              </a:lnSpc>
              <a:spcBef>
                <a:spcPts val="0"/>
              </a:spcBef>
              <a:spcAft>
                <a:spcPts val="0"/>
              </a:spcAft>
              <a:buNone/>
            </a:pPr>
            <a:r>
              <a:t/>
            </a:r>
            <a:endParaRPr sz="1800">
              <a:solidFill>
                <a:schemeClr val="dk1"/>
              </a:solidFill>
            </a:endParaRPr>
          </a:p>
        </p:txBody>
      </p:sp>
      <p:sp>
        <p:nvSpPr>
          <p:cNvPr id="97" name="Google Shape;97;p14"/>
          <p:cNvSpPr txBox="1"/>
          <p:nvPr/>
        </p:nvSpPr>
        <p:spPr>
          <a:xfrm>
            <a:off x="597599" y="3442675"/>
            <a:ext cx="1224300" cy="50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Arial"/>
                <a:ea typeface="Arial"/>
                <a:cs typeface="Arial"/>
                <a:sym typeface="Arial"/>
              </a:rPr>
              <a:t>Today</a:t>
            </a:r>
            <a:endParaRPr sz="2300"/>
          </a:p>
        </p:txBody>
      </p:sp>
      <p:sp>
        <p:nvSpPr>
          <p:cNvPr id="98" name="Google Shape;98;p14"/>
          <p:cNvSpPr txBox="1"/>
          <p:nvPr/>
        </p:nvSpPr>
        <p:spPr>
          <a:xfrm>
            <a:off x="6744149" y="2770175"/>
            <a:ext cx="55626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1800">
                <a:solidFill>
                  <a:schemeClr val="dk1"/>
                </a:solidFill>
              </a:rPr>
              <a:t>Next week</a:t>
            </a:r>
            <a:endParaRPr sz="1800">
              <a:solidFill>
                <a:schemeClr val="dk1"/>
              </a:solidFill>
            </a:endParaRPr>
          </a:p>
          <a:p>
            <a:pPr indent="-285750" lvl="0" marL="285750" marR="0" rtl="0" algn="l">
              <a:lnSpc>
                <a:spcPct val="200000"/>
              </a:lnSpc>
              <a:spcBef>
                <a:spcPts val="0"/>
              </a:spcBef>
              <a:spcAft>
                <a:spcPts val="0"/>
              </a:spcAft>
              <a:buClr>
                <a:schemeClr val="dk1"/>
              </a:buClr>
              <a:buSzPts val="1800"/>
              <a:buChar char="o"/>
            </a:pPr>
            <a:r>
              <a:rPr lang="en-US" sz="1800">
                <a:solidFill>
                  <a:schemeClr val="dk1"/>
                </a:solidFill>
              </a:rPr>
              <a:t>Architectures</a:t>
            </a:r>
            <a:endParaRPr sz="1800">
              <a:solidFill>
                <a:schemeClr val="dk1"/>
              </a:solidFill>
            </a:endParaRPr>
          </a:p>
          <a:p>
            <a:pPr indent="0" lvl="0" marL="0" marR="0" rtl="0" algn="l">
              <a:lnSpc>
                <a:spcPct val="200000"/>
              </a:lnSpc>
              <a:spcBef>
                <a:spcPts val="0"/>
              </a:spcBef>
              <a:spcAft>
                <a:spcPts val="0"/>
              </a:spcAft>
              <a:buNone/>
            </a:pPr>
            <a:r>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5"/>
          <p:cNvSpPr txBox="1"/>
          <p:nvPr>
            <p:ph type="ctrTitle"/>
          </p:nvPr>
        </p:nvSpPr>
        <p:spPr>
          <a:xfrm>
            <a:off x="0" y="0"/>
            <a:ext cx="48600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What</a:t>
            </a:r>
            <a:endParaRPr/>
          </a:p>
        </p:txBody>
      </p:sp>
      <p:pic>
        <p:nvPicPr>
          <p:cNvPr id="105" name="Google Shape;105;p15"/>
          <p:cNvPicPr preferRelativeResize="0"/>
          <p:nvPr/>
        </p:nvPicPr>
        <p:blipFill rotWithShape="1">
          <a:blip r:embed="rId3">
            <a:alphaModFix/>
          </a:blip>
          <a:srcRect b="2286" l="1215" r="0" t="0"/>
          <a:stretch/>
        </p:blipFill>
        <p:spPr>
          <a:xfrm>
            <a:off x="4112400" y="1050600"/>
            <a:ext cx="5037626" cy="5391824"/>
          </a:xfrm>
          <a:prstGeom prst="rect">
            <a:avLst/>
          </a:prstGeom>
          <a:solidFill>
            <a:srgbClr val="0B3041">
              <a:alpha val="60000"/>
            </a:srgbClr>
          </a:solidFill>
          <a:ln>
            <a:noFill/>
          </a:ln>
        </p:spPr>
      </p:pic>
      <p:sp>
        <p:nvSpPr>
          <p:cNvPr id="106" name="Google Shape;106;p15"/>
          <p:cNvSpPr txBox="1"/>
          <p:nvPr/>
        </p:nvSpPr>
        <p:spPr>
          <a:xfrm>
            <a:off x="5314750" y="6367700"/>
            <a:ext cx="17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hlinkClick r:id="rId4"/>
              </a:rPr>
              <a:t>Image Source</a:t>
            </a:r>
            <a:endParaRPr sz="1500">
              <a:solidFill>
                <a:schemeClr val="dk1"/>
              </a:solidFill>
            </a:endParaRPr>
          </a:p>
        </p:txBody>
      </p:sp>
      <p:grpSp>
        <p:nvGrpSpPr>
          <p:cNvPr id="107" name="Google Shape;107;p15"/>
          <p:cNvGrpSpPr/>
          <p:nvPr/>
        </p:nvGrpSpPr>
        <p:grpSpPr>
          <a:xfrm>
            <a:off x="6399232" y="5086166"/>
            <a:ext cx="1005683" cy="1005683"/>
            <a:chOff x="2600475" y="5234182"/>
            <a:chExt cx="918600" cy="918600"/>
          </a:xfrm>
        </p:grpSpPr>
        <p:pic>
          <p:nvPicPr>
            <p:cNvPr id="108" name="Google Shape;108;p15"/>
            <p:cNvPicPr preferRelativeResize="0"/>
            <p:nvPr/>
          </p:nvPicPr>
          <p:blipFill>
            <a:blip r:embed="rId5">
              <a:alphaModFix/>
            </a:blip>
            <a:stretch>
              <a:fillRect/>
            </a:stretch>
          </p:blipFill>
          <p:spPr>
            <a:xfrm>
              <a:off x="2600475" y="5234182"/>
              <a:ext cx="918600" cy="918600"/>
            </a:xfrm>
            <a:prstGeom prst="rect">
              <a:avLst/>
            </a:prstGeom>
            <a:noFill/>
            <a:ln>
              <a:noFill/>
            </a:ln>
          </p:spPr>
        </p:pic>
        <p:sp>
          <p:nvSpPr>
            <p:cNvPr id="109" name="Google Shape;109;p15"/>
            <p:cNvSpPr txBox="1"/>
            <p:nvPr/>
          </p:nvSpPr>
          <p:spPr>
            <a:xfrm>
              <a:off x="2700389" y="5438031"/>
              <a:ext cx="768000" cy="461700"/>
            </a:xfrm>
            <a:prstGeom prst="rect">
              <a:avLst/>
            </a:prstGeom>
            <a:noFill/>
            <a:ln>
              <a:noFill/>
            </a:ln>
          </p:spPr>
          <p:txBody>
            <a:bodyPr anchorCtr="0" anchor="t" bIns="100100" lIns="100100" spcFirstLastPara="1" rIns="100100" wrap="square" tIns="100100">
              <a:spAutoFit/>
            </a:bodyPr>
            <a:lstStyle/>
            <a:p>
              <a:pPr indent="0" lvl="0" marL="0" rtl="0" algn="l">
                <a:spcBef>
                  <a:spcPts val="0"/>
                </a:spcBef>
                <a:spcAft>
                  <a:spcPts val="0"/>
                </a:spcAft>
                <a:buNone/>
              </a:pPr>
              <a:r>
                <a:rPr b="1" lang="en-US" sz="1970">
                  <a:solidFill>
                    <a:schemeClr val="lt1"/>
                  </a:solidFill>
                </a:rPr>
                <a:t>ANN</a:t>
              </a:r>
              <a:endParaRPr b="1" sz="1970">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16"/>
          <p:cNvGrpSpPr/>
          <p:nvPr/>
        </p:nvGrpSpPr>
        <p:grpSpPr>
          <a:xfrm>
            <a:off x="10889657" y="-9"/>
            <a:ext cx="1005683" cy="1005683"/>
            <a:chOff x="2600475" y="5148025"/>
            <a:chExt cx="918600" cy="918600"/>
          </a:xfrm>
        </p:grpSpPr>
        <p:pic>
          <p:nvPicPr>
            <p:cNvPr id="115" name="Google Shape;115;p16"/>
            <p:cNvPicPr preferRelativeResize="0"/>
            <p:nvPr/>
          </p:nvPicPr>
          <p:blipFill>
            <a:blip r:embed="rId3">
              <a:alphaModFix/>
            </a:blip>
            <a:stretch>
              <a:fillRect/>
            </a:stretch>
          </p:blipFill>
          <p:spPr>
            <a:xfrm>
              <a:off x="2600475" y="5148025"/>
              <a:ext cx="918600" cy="918600"/>
            </a:xfrm>
            <a:prstGeom prst="rect">
              <a:avLst/>
            </a:prstGeom>
            <a:noFill/>
            <a:ln>
              <a:noFill/>
            </a:ln>
          </p:spPr>
        </p:pic>
        <p:sp>
          <p:nvSpPr>
            <p:cNvPr id="116" name="Google Shape;116;p16"/>
            <p:cNvSpPr txBox="1"/>
            <p:nvPr/>
          </p:nvSpPr>
          <p:spPr>
            <a:xfrm>
              <a:off x="2675775" y="5342600"/>
              <a:ext cx="768000" cy="461700"/>
            </a:xfrm>
            <a:prstGeom prst="rect">
              <a:avLst/>
            </a:prstGeom>
            <a:noFill/>
            <a:ln>
              <a:noFill/>
            </a:ln>
          </p:spPr>
          <p:txBody>
            <a:bodyPr anchorCtr="0" anchor="t" bIns="100100" lIns="100100" spcFirstLastPara="1" rIns="100100" wrap="square" tIns="100100">
              <a:spAutoFit/>
            </a:bodyPr>
            <a:lstStyle/>
            <a:p>
              <a:pPr indent="0" lvl="0" marL="0" rtl="0" algn="l">
                <a:spcBef>
                  <a:spcPts val="0"/>
                </a:spcBef>
                <a:spcAft>
                  <a:spcPts val="0"/>
                </a:spcAft>
                <a:buNone/>
              </a:pPr>
              <a:r>
                <a:rPr b="1" lang="en-US" sz="1970">
                  <a:solidFill>
                    <a:schemeClr val="lt1"/>
                  </a:solidFill>
                </a:rPr>
                <a:t>ANN</a:t>
              </a:r>
              <a:endParaRPr b="1" sz="1970">
                <a:solidFill>
                  <a:schemeClr val="lt1"/>
                </a:solidFill>
              </a:endParaRPr>
            </a:p>
          </p:txBody>
        </p:sp>
      </p:grpSp>
      <p:pic>
        <p:nvPicPr>
          <p:cNvPr id="117" name="Google Shape;117;p16"/>
          <p:cNvPicPr preferRelativeResize="0"/>
          <p:nvPr/>
        </p:nvPicPr>
        <p:blipFill>
          <a:blip r:embed="rId4">
            <a:alphaModFix amt="92000"/>
          </a:blip>
          <a:stretch>
            <a:fillRect/>
          </a:stretch>
        </p:blipFill>
        <p:spPr>
          <a:xfrm>
            <a:off x="733825" y="63275"/>
            <a:ext cx="9862350" cy="6541601"/>
          </a:xfrm>
          <a:prstGeom prst="rect">
            <a:avLst/>
          </a:prstGeom>
          <a:noFill/>
          <a:ln>
            <a:noFill/>
          </a:ln>
        </p:spPr>
      </p:pic>
      <p:sp>
        <p:nvSpPr>
          <p:cNvPr id="118" name="Google Shape;118;p16"/>
          <p:cNvSpPr txBox="1"/>
          <p:nvPr/>
        </p:nvSpPr>
        <p:spPr>
          <a:xfrm>
            <a:off x="10596175" y="6396300"/>
            <a:ext cx="211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solidFill>
                  <a:schemeClr val="hlink"/>
                </a:solidFill>
                <a:hlinkClick r:id="rId5"/>
              </a:rPr>
              <a:t>Image Source</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nvSpPr>
        <p:spPr>
          <a:xfrm>
            <a:off x="8424425" y="6358450"/>
            <a:ext cx="1761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u="sng">
                <a:solidFill>
                  <a:schemeClr val="hlink"/>
                </a:solidFill>
                <a:hlinkClick r:id="rId3"/>
              </a:rPr>
              <a:t>Image Source</a:t>
            </a:r>
            <a:endParaRPr sz="1500">
              <a:solidFill>
                <a:schemeClr val="dk1"/>
              </a:solidFill>
            </a:endParaRPr>
          </a:p>
        </p:txBody>
      </p:sp>
      <p:pic>
        <p:nvPicPr>
          <p:cNvPr id="124" name="Google Shape;124;p17"/>
          <p:cNvPicPr preferRelativeResize="0"/>
          <p:nvPr/>
        </p:nvPicPr>
        <p:blipFill>
          <a:blip r:embed="rId4">
            <a:alphaModFix/>
          </a:blip>
          <a:stretch>
            <a:fillRect/>
          </a:stretch>
        </p:blipFill>
        <p:spPr>
          <a:xfrm>
            <a:off x="135625" y="262475"/>
            <a:ext cx="11921050" cy="596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8"/>
          <p:cNvSpPr txBox="1"/>
          <p:nvPr>
            <p:ph type="ctrTitle"/>
          </p:nvPr>
        </p:nvSpPr>
        <p:spPr>
          <a:xfrm>
            <a:off x="0" y="0"/>
            <a:ext cx="48600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ANN</a:t>
            </a:r>
            <a:endParaRPr/>
          </a:p>
        </p:txBody>
      </p:sp>
      <p:sp>
        <p:nvSpPr>
          <p:cNvPr id="132" name="Google Shape;132;p18"/>
          <p:cNvSpPr txBox="1"/>
          <p:nvPr/>
        </p:nvSpPr>
        <p:spPr>
          <a:xfrm>
            <a:off x="1134700" y="2259150"/>
            <a:ext cx="7404600" cy="23397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Char char="●"/>
            </a:pPr>
            <a:r>
              <a:rPr lang="en-US" sz="2800">
                <a:solidFill>
                  <a:schemeClr val="dk1"/>
                </a:solidFill>
              </a:rPr>
              <a:t>The core of NN (the neuron)</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The layers</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The process</a:t>
            </a:r>
            <a:endParaRPr sz="2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9"/>
          <p:cNvSpPr txBox="1"/>
          <p:nvPr>
            <p:ph type="ctrTitle"/>
          </p:nvPr>
        </p:nvSpPr>
        <p:spPr>
          <a:xfrm>
            <a:off x="0" y="0"/>
            <a:ext cx="77361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The core = neuron</a:t>
            </a:r>
            <a:endParaRPr/>
          </a:p>
        </p:txBody>
      </p:sp>
      <p:pic>
        <p:nvPicPr>
          <p:cNvPr id="140" name="Google Shape;140;p19"/>
          <p:cNvPicPr preferRelativeResize="0"/>
          <p:nvPr/>
        </p:nvPicPr>
        <p:blipFill>
          <a:blip r:embed="rId3">
            <a:alphaModFix/>
          </a:blip>
          <a:stretch>
            <a:fillRect/>
          </a:stretch>
        </p:blipFill>
        <p:spPr>
          <a:xfrm>
            <a:off x="193825" y="1213475"/>
            <a:ext cx="11887198" cy="5095684"/>
          </a:xfrm>
          <a:prstGeom prst="rect">
            <a:avLst/>
          </a:prstGeom>
          <a:noFill/>
          <a:ln>
            <a:noFill/>
          </a:ln>
        </p:spPr>
      </p:pic>
      <p:sp>
        <p:nvSpPr>
          <p:cNvPr id="141" name="Google Shape;141;p19"/>
          <p:cNvSpPr txBox="1"/>
          <p:nvPr/>
        </p:nvSpPr>
        <p:spPr>
          <a:xfrm>
            <a:off x="8688600" y="1076775"/>
            <a:ext cx="4282200" cy="10158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US" sz="1800">
                <a:solidFill>
                  <a:schemeClr val="dk1"/>
                </a:solidFill>
              </a:rPr>
              <a:t>Parameters</a:t>
            </a:r>
            <a:endParaRPr sz="1800">
              <a:solidFill>
                <a:schemeClr val="dk1"/>
              </a:solidFill>
            </a:endParaRPr>
          </a:p>
          <a:p>
            <a:pPr indent="0" lvl="0" marL="0" rtl="0" algn="l">
              <a:spcBef>
                <a:spcPts val="0"/>
              </a:spcBef>
              <a:spcAft>
                <a:spcPts val="0"/>
              </a:spcAft>
              <a:buNone/>
            </a:pPr>
            <a:r>
              <a:rPr lang="en-US" sz="1800">
                <a:solidFill>
                  <a:schemeClr val="dk1"/>
                </a:solidFill>
              </a:rPr>
              <a:t>b = bias </a:t>
            </a:r>
            <a:endParaRPr sz="1800">
              <a:solidFill>
                <a:schemeClr val="dk1"/>
              </a:solidFill>
            </a:endParaRPr>
          </a:p>
          <a:p>
            <a:pPr indent="0" lvl="0" marL="0" rtl="0" algn="l">
              <a:spcBef>
                <a:spcPts val="0"/>
              </a:spcBef>
              <a:spcAft>
                <a:spcPts val="0"/>
              </a:spcAft>
              <a:buNone/>
            </a:pPr>
            <a:r>
              <a:rPr lang="en-US" sz="1800">
                <a:solidFill>
                  <a:schemeClr val="dk1"/>
                </a:solidFill>
              </a:rPr>
              <a:t>w = weight</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20"/>
          <p:cNvSpPr txBox="1"/>
          <p:nvPr>
            <p:ph type="ctrTitle"/>
          </p:nvPr>
        </p:nvSpPr>
        <p:spPr>
          <a:xfrm>
            <a:off x="0" y="0"/>
            <a:ext cx="77361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Activation functions</a:t>
            </a:r>
            <a:endParaRPr/>
          </a:p>
        </p:txBody>
      </p:sp>
      <p:pic>
        <p:nvPicPr>
          <p:cNvPr id="149" name="Google Shape;149;p20"/>
          <p:cNvPicPr preferRelativeResize="0"/>
          <p:nvPr/>
        </p:nvPicPr>
        <p:blipFill>
          <a:blip r:embed="rId3">
            <a:alphaModFix/>
          </a:blip>
          <a:stretch>
            <a:fillRect/>
          </a:stretch>
        </p:blipFill>
        <p:spPr>
          <a:xfrm>
            <a:off x="4554375" y="937825"/>
            <a:ext cx="7361394" cy="5748898"/>
          </a:xfrm>
          <a:prstGeom prst="rect">
            <a:avLst/>
          </a:prstGeom>
          <a:noFill/>
          <a:ln>
            <a:noFill/>
          </a:ln>
        </p:spPr>
      </p:pic>
      <p:pic>
        <p:nvPicPr>
          <p:cNvPr id="150" name="Google Shape;150;p20"/>
          <p:cNvPicPr preferRelativeResize="0"/>
          <p:nvPr/>
        </p:nvPicPr>
        <p:blipFill>
          <a:blip r:embed="rId4">
            <a:alphaModFix/>
          </a:blip>
          <a:stretch>
            <a:fillRect/>
          </a:stretch>
        </p:blipFill>
        <p:spPr>
          <a:xfrm>
            <a:off x="1418200" y="3733900"/>
            <a:ext cx="1771650" cy="2581275"/>
          </a:xfrm>
          <a:prstGeom prst="rect">
            <a:avLst/>
          </a:prstGeom>
          <a:noFill/>
          <a:ln>
            <a:noFill/>
          </a:ln>
        </p:spPr>
      </p:pic>
      <p:sp>
        <p:nvSpPr>
          <p:cNvPr id="151" name="Google Shape;151;p20"/>
          <p:cNvSpPr txBox="1"/>
          <p:nvPr/>
        </p:nvSpPr>
        <p:spPr>
          <a:xfrm>
            <a:off x="625425" y="1314800"/>
            <a:ext cx="10882200" cy="1908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Char char="●"/>
            </a:pPr>
            <a:r>
              <a:rPr lang="en-US" sz="2800">
                <a:solidFill>
                  <a:schemeClr val="dk1"/>
                </a:solidFill>
              </a:rPr>
              <a:t>gives non-linearity</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gatekeeper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controls the range</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p:nvPr/>
        </p:nvSpPr>
        <p:spPr>
          <a:xfrm>
            <a:off x="-541425" y="-114300"/>
            <a:ext cx="13215900" cy="9186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21"/>
          <p:cNvSpPr txBox="1"/>
          <p:nvPr>
            <p:ph type="ctrTitle"/>
          </p:nvPr>
        </p:nvSpPr>
        <p:spPr>
          <a:xfrm>
            <a:off x="0" y="0"/>
            <a:ext cx="4860000" cy="719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Layers</a:t>
            </a:r>
            <a:endParaRPr/>
          </a:p>
        </p:txBody>
      </p:sp>
      <p:pic>
        <p:nvPicPr>
          <p:cNvPr id="159" name="Google Shape;159;p21"/>
          <p:cNvPicPr preferRelativeResize="0"/>
          <p:nvPr/>
        </p:nvPicPr>
        <p:blipFill>
          <a:blip r:embed="rId3">
            <a:alphaModFix/>
          </a:blip>
          <a:stretch>
            <a:fillRect/>
          </a:stretch>
        </p:blipFill>
        <p:spPr>
          <a:xfrm>
            <a:off x="908500" y="1179050"/>
            <a:ext cx="10227999" cy="4993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