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Play"/>
      <p:regular r:id="rId23"/>
      <p:bold r:id="rId24"/>
    </p:embeddedFont>
    <p:embeddedFont>
      <p:font typeface="Raleway ExtraBold"/>
      <p:bold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lay-bold.fntdata"/><Relationship Id="rId23" Type="http://schemas.openxmlformats.org/officeDocument/2006/relationships/font" Target="font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ExtraBold-boldItalic.fntdata"/><Relationship Id="rId25" Type="http://schemas.openxmlformats.org/officeDocument/2006/relationships/font" Target="fonts/RalewayExtraBold-bold.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cb0ec46520_0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sz="1300"/>
          </a:p>
        </p:txBody>
      </p:sp>
      <p:sp>
        <p:nvSpPr>
          <p:cNvPr id="173" name="Google Shape;173;g3cb0ec46520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cb0ec46520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sz="1300"/>
          </a:p>
        </p:txBody>
      </p:sp>
      <p:sp>
        <p:nvSpPr>
          <p:cNvPr id="185" name="Google Shape;185;g3cb0ec46520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cb0ec46520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sz="1300"/>
              <a:t>But remember:</a:t>
            </a:r>
            <a:endParaRPr sz="1300"/>
          </a:p>
          <a:p>
            <a:pPr indent="0" lvl="0" marL="457200" rtl="0" algn="l">
              <a:lnSpc>
                <a:spcPct val="115000"/>
              </a:lnSpc>
              <a:spcBef>
                <a:spcPts val="0"/>
              </a:spcBef>
              <a:spcAft>
                <a:spcPts val="0"/>
              </a:spcAft>
              <a:buNone/>
            </a:pPr>
            <a:r>
              <a:rPr lang="en-US" sz="1300"/>
              <a:t>Outliers are not so common in ML</a:t>
            </a:r>
            <a:endParaRPr sz="1300"/>
          </a:p>
          <a:p>
            <a:pPr indent="0" lvl="0" marL="457200" rtl="0" algn="l">
              <a:lnSpc>
                <a:spcPct val="115000"/>
              </a:lnSpc>
              <a:spcBef>
                <a:spcPts val="0"/>
              </a:spcBef>
              <a:spcAft>
                <a:spcPts val="0"/>
              </a:spcAft>
              <a:buNone/>
            </a:pPr>
            <a:r>
              <a:rPr lang="en-US" sz="1300"/>
              <a:t>Ask why do they exists</a:t>
            </a:r>
            <a:endParaRPr sz="1300"/>
          </a:p>
          <a:p>
            <a:pPr indent="0" lvl="0" marL="457200" rtl="0" algn="l">
              <a:lnSpc>
                <a:spcPct val="115000"/>
              </a:lnSpc>
              <a:spcBef>
                <a:spcPts val="0"/>
              </a:spcBef>
              <a:spcAft>
                <a:spcPts val="0"/>
              </a:spcAft>
              <a:buNone/>
            </a:pPr>
            <a:r>
              <a:rPr lang="en-US" sz="1300"/>
              <a:t>Have a </a:t>
            </a:r>
            <a:r>
              <a:rPr lang="en-US" sz="1300"/>
              <a:t>domain</a:t>
            </a:r>
            <a:r>
              <a:rPr lang="en-US" sz="1300"/>
              <a:t> knowledge</a:t>
            </a:r>
            <a:endParaRPr sz="1300"/>
          </a:p>
          <a:p>
            <a:pPr indent="0" lvl="0" marL="457200" rtl="0" algn="l">
              <a:lnSpc>
                <a:spcPct val="115000"/>
              </a:lnSpc>
              <a:spcBef>
                <a:spcPts val="0"/>
              </a:spcBef>
              <a:spcAft>
                <a:spcPts val="0"/>
              </a:spcAft>
              <a:buNone/>
            </a:pPr>
            <a:r>
              <a:rPr lang="en-US" sz="1300"/>
              <a:t>Think about what drobbing outlier means</a:t>
            </a:r>
            <a:endParaRPr sz="1300"/>
          </a:p>
        </p:txBody>
      </p:sp>
      <p:sp>
        <p:nvSpPr>
          <p:cNvPr id="192" name="Google Shape;192;g3cb0ec46520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c2b223b296_0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3c2b223b296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cbffda2a0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3cbffda2a0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cc25e6db6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cc25e6db63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3cc25e6db63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cc25e6db6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cc25e6db63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3cc25e6db63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cc25e6db6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cc25e6db63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3cc25e6db63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be14cd360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be14cd36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ca841b78cb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beta = the marginal effects (slopes)</a:t>
            </a:r>
            <a:endParaRPr/>
          </a:p>
          <a:p>
            <a:pPr indent="0" lvl="0" marL="0" rtl="0" algn="l">
              <a:spcBef>
                <a:spcPts val="0"/>
              </a:spcBef>
              <a:spcAft>
                <a:spcPts val="0"/>
              </a:spcAft>
              <a:buNone/>
            </a:pPr>
            <a:r>
              <a:rPr lang="en-US"/>
              <a:t>p-values = the importances</a:t>
            </a:r>
            <a:endParaRPr/>
          </a:p>
          <a:p>
            <a:pPr indent="0" lvl="0" marL="0" rtl="0" algn="l">
              <a:spcBef>
                <a:spcPts val="0"/>
              </a:spcBef>
              <a:spcAft>
                <a:spcPts val="0"/>
              </a:spcAft>
              <a:buNone/>
            </a:pPr>
            <a:r>
              <a:rPr lang="en-US"/>
              <a:t>residuals = bias checks and the random error investigation</a:t>
            </a:r>
            <a:endParaRPr/>
          </a:p>
          <a:p>
            <a:pPr indent="0" lvl="0" marL="0" rtl="0" algn="l">
              <a:spcBef>
                <a:spcPts val="0"/>
              </a:spcBef>
              <a:spcAft>
                <a:spcPts val="0"/>
              </a:spcAft>
              <a:buNone/>
            </a:pPr>
            <a:r>
              <a:rPr lang="en-US"/>
              <a:t>r2 = model performance investigation</a:t>
            </a:r>
            <a:endParaRPr/>
          </a:p>
        </p:txBody>
      </p:sp>
      <p:sp>
        <p:nvSpPr>
          <p:cNvPr id="101" name="Google Shape;101;g3ca841b78c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ca841b78cb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3ca841b78c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ca841b78cb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sz="1300"/>
              <a:t>All of these visualize the effect of a single feature on the predicted outcome of a machine learning model.</a:t>
            </a:r>
            <a:endParaRPr sz="1300"/>
          </a:p>
          <a:p>
            <a:pPr indent="0" lvl="0" marL="457200" rtl="0" algn="l">
              <a:lnSpc>
                <a:spcPct val="115000"/>
              </a:lnSpc>
              <a:spcBef>
                <a:spcPts val="0"/>
              </a:spcBef>
              <a:spcAft>
                <a:spcPts val="0"/>
              </a:spcAft>
              <a:buNone/>
            </a:pPr>
            <a:r>
              <a:t/>
            </a:r>
            <a:endParaRPr sz="1300"/>
          </a:p>
          <a:p>
            <a:pPr indent="0" lvl="0" marL="457200" rtl="0" algn="l">
              <a:lnSpc>
                <a:spcPct val="115000"/>
              </a:lnSpc>
              <a:spcBef>
                <a:spcPts val="0"/>
              </a:spcBef>
              <a:spcAft>
                <a:spcPts val="0"/>
              </a:spcAft>
              <a:buNone/>
            </a:pPr>
            <a:r>
              <a:rPr lang="en-US" sz="1300"/>
              <a:t>The effect plot show </a:t>
            </a:r>
            <a:r>
              <a:rPr lang="en-US" sz="1300"/>
              <a:t>the</a:t>
            </a:r>
            <a:r>
              <a:rPr lang="en-US" sz="1300"/>
              <a:t> effect of feature 1 while else </a:t>
            </a:r>
            <a:r>
              <a:rPr lang="en-US" sz="1300"/>
              <a:t>held</a:t>
            </a:r>
            <a:r>
              <a:rPr lang="en-US" sz="1300"/>
              <a:t> constant, that is for mean feature 2 and mean feature 3, feature 1 behaves ….given its range from 1:n. So what we are visualising is one </a:t>
            </a:r>
            <a:r>
              <a:rPr lang="en-US" sz="1300"/>
              <a:t>observation</a:t>
            </a:r>
            <a:r>
              <a:rPr lang="en-US" sz="1300"/>
              <a:t> for </a:t>
            </a:r>
            <a:r>
              <a:rPr lang="en-US" sz="1300"/>
              <a:t>the</a:t>
            </a:r>
            <a:r>
              <a:rPr lang="en-US" sz="1300"/>
              <a:t> whole data, and we might be visualising things that don’t exist.</a:t>
            </a:r>
            <a:br>
              <a:rPr lang="en-US" sz="1300"/>
            </a:br>
            <a:br>
              <a:rPr lang="en-US" sz="1300"/>
            </a:br>
            <a:r>
              <a:rPr lang="en-US" sz="1300"/>
              <a:t>This might work for regression where means of means is the general function of the equation, but for </a:t>
            </a:r>
            <a:r>
              <a:rPr lang="en-US" sz="1300"/>
              <a:t>flexible</a:t>
            </a:r>
            <a:r>
              <a:rPr lang="en-US" sz="1300"/>
              <a:t> </a:t>
            </a:r>
            <a:r>
              <a:rPr lang="en-US" sz="1300"/>
              <a:t>models,</a:t>
            </a:r>
            <a:r>
              <a:rPr lang="en-US" sz="1300"/>
              <a:t> such as knn, </a:t>
            </a:r>
            <a:r>
              <a:rPr lang="en-US" sz="1300"/>
              <a:t>which</a:t>
            </a:r>
            <a:r>
              <a:rPr lang="en-US" sz="1300"/>
              <a:t> does not see the data as a whole this wont work. So instead we fix the features 2-3 at each observations at look at the </a:t>
            </a:r>
            <a:r>
              <a:rPr lang="en-US" sz="1300"/>
              <a:t>effect</a:t>
            </a:r>
            <a:r>
              <a:rPr lang="en-US" sz="1300"/>
              <a:t> of </a:t>
            </a:r>
            <a:r>
              <a:rPr lang="en-US" sz="1300"/>
              <a:t>the</a:t>
            </a:r>
            <a:r>
              <a:rPr lang="en-US" sz="1300"/>
              <a:t> feature 1 at each individual observation: Individual  conditional estimates: individual prediction estimates that are conditional on the observation itself.</a:t>
            </a:r>
            <a:endParaRPr sz="1300"/>
          </a:p>
          <a:p>
            <a:pPr indent="0" lvl="0" marL="457200" rtl="0" algn="l">
              <a:lnSpc>
                <a:spcPct val="115000"/>
              </a:lnSpc>
              <a:spcBef>
                <a:spcPts val="0"/>
              </a:spcBef>
              <a:spcAft>
                <a:spcPts val="0"/>
              </a:spcAft>
              <a:buNone/>
            </a:pPr>
            <a:r>
              <a:t/>
            </a:r>
            <a:endParaRPr sz="1300"/>
          </a:p>
          <a:p>
            <a:pPr indent="0" lvl="0" marL="457200" rtl="0" algn="l">
              <a:lnSpc>
                <a:spcPct val="115000"/>
              </a:lnSpc>
              <a:spcBef>
                <a:spcPts val="0"/>
              </a:spcBef>
              <a:spcAft>
                <a:spcPts val="0"/>
              </a:spcAft>
              <a:buNone/>
            </a:pPr>
            <a:r>
              <a:rPr lang="en-US" sz="1300"/>
              <a:t>PDP is simply an </a:t>
            </a:r>
            <a:r>
              <a:rPr lang="en-US" sz="1300"/>
              <a:t>average</a:t>
            </a:r>
            <a:r>
              <a:rPr lang="en-US" sz="1300"/>
              <a:t> of those lines, so at each point in x1 is the mean of all the ICEs for that pont x1. So PDP shows </a:t>
            </a:r>
            <a:r>
              <a:rPr lang="en-US" sz="1300"/>
              <a:t>what</a:t>
            </a:r>
            <a:r>
              <a:rPr lang="en-US" sz="1300"/>
              <a:t> the model thinks about the effect of x1 for an average observation, while generic effect plot shows what the the model thinks about the effect of x1 on average within the whole training data.</a:t>
            </a:r>
            <a:endParaRPr sz="1300"/>
          </a:p>
        </p:txBody>
      </p:sp>
      <p:sp>
        <p:nvSpPr>
          <p:cNvPr id="121" name="Google Shape;121;g3ca841b78cb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cb0ec46520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sz="1300"/>
              <a:t>The assumption of independence is the biggest issue with PD plots. It is assumed that the feature(s) for which the partial dependence is computed are not correlated with other features. In other words: When the features are correlated, we create new data points in areas of the feature distribution where the actual probability is very low</a:t>
            </a:r>
            <a:endParaRPr sz="1300"/>
          </a:p>
        </p:txBody>
      </p:sp>
      <p:sp>
        <p:nvSpPr>
          <p:cNvPr id="133" name="Google Shape;133;g3cb0ec46520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cb0ec46520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sz="1300"/>
          </a:p>
        </p:txBody>
      </p:sp>
      <p:sp>
        <p:nvSpPr>
          <p:cNvPr id="145" name="Google Shape;145;g3cb0ec4652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cb0ec46520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sz="1300"/>
          </a:p>
        </p:txBody>
      </p:sp>
      <p:sp>
        <p:nvSpPr>
          <p:cNvPr id="155" name="Google Shape;155;g3cb0ec46520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cb0ec46520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sz="1300"/>
          </a:p>
        </p:txBody>
      </p:sp>
      <p:sp>
        <p:nvSpPr>
          <p:cNvPr id="162" name="Google Shape;162;g3cb0ec46520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gallery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p:nvPr/>
        </p:nvSpPr>
        <p:spPr>
          <a:xfrm>
            <a:off x="-541425" y="-114300"/>
            <a:ext cx="13215900" cy="14397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300">
                <a:solidFill>
                  <a:schemeClr val="lt1"/>
                </a:solidFill>
              </a:rPr>
              <a:t>Last week’s comprehension questions</a:t>
            </a:r>
            <a:endParaRPr b="0" i="0" sz="23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p:nvPr/>
        </p:nvSpPr>
        <p:spPr>
          <a:xfrm>
            <a:off x="-551096" y="-143325"/>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22"/>
          <p:cNvSpPr txBox="1"/>
          <p:nvPr>
            <p:ph type="ctrTitle"/>
          </p:nvPr>
        </p:nvSpPr>
        <p:spPr>
          <a:xfrm>
            <a:off x="0" y="0"/>
            <a:ext cx="5075700" cy="101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Play"/>
              <a:buNone/>
            </a:pPr>
            <a:r>
              <a:rPr lang="en-US" sz="4800">
                <a:solidFill>
                  <a:schemeClr val="lt1"/>
                </a:solidFill>
              </a:rPr>
              <a:t>The Bias</a:t>
            </a:r>
            <a:endParaRPr sz="4800"/>
          </a:p>
        </p:txBody>
      </p:sp>
      <p:sp>
        <p:nvSpPr>
          <p:cNvPr id="177" name="Google Shape;177;p22"/>
          <p:cNvSpPr txBox="1"/>
          <p:nvPr/>
        </p:nvSpPr>
        <p:spPr>
          <a:xfrm>
            <a:off x="5395000" y="284250"/>
            <a:ext cx="706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400">
                <a:solidFill>
                  <a:srgbClr val="FFFFFF"/>
                </a:solidFill>
              </a:rPr>
              <a:t>Q: Does my model systematically mispredict?</a:t>
            </a:r>
            <a:endParaRPr b="1" i="1" sz="2400">
              <a:solidFill>
                <a:srgbClr val="FFFFFF"/>
              </a:solidFill>
            </a:endParaRPr>
          </a:p>
        </p:txBody>
      </p:sp>
      <p:pic>
        <p:nvPicPr>
          <p:cNvPr id="178" name="Google Shape;178;p22"/>
          <p:cNvPicPr preferRelativeResize="0"/>
          <p:nvPr/>
        </p:nvPicPr>
        <p:blipFill rotWithShape="1">
          <a:blip r:embed="rId3">
            <a:alphaModFix/>
          </a:blip>
          <a:srcRect b="56374" l="0" r="68327" t="-2238"/>
          <a:stretch/>
        </p:blipFill>
        <p:spPr>
          <a:xfrm>
            <a:off x="347625" y="1469200"/>
            <a:ext cx="3308226" cy="1813950"/>
          </a:xfrm>
          <a:prstGeom prst="rect">
            <a:avLst/>
          </a:prstGeom>
          <a:noFill/>
          <a:ln>
            <a:noFill/>
          </a:ln>
        </p:spPr>
      </p:pic>
      <p:pic>
        <p:nvPicPr>
          <p:cNvPr id="179" name="Google Shape;179;p22"/>
          <p:cNvPicPr preferRelativeResize="0"/>
          <p:nvPr/>
        </p:nvPicPr>
        <p:blipFill rotWithShape="1">
          <a:blip r:embed="rId3">
            <a:alphaModFix/>
          </a:blip>
          <a:srcRect b="0" l="34166" r="32562" t="50261"/>
          <a:stretch/>
        </p:blipFill>
        <p:spPr>
          <a:xfrm>
            <a:off x="4013900" y="1469200"/>
            <a:ext cx="3475224" cy="1967225"/>
          </a:xfrm>
          <a:prstGeom prst="rect">
            <a:avLst/>
          </a:prstGeom>
          <a:noFill/>
          <a:ln>
            <a:noFill/>
          </a:ln>
        </p:spPr>
      </p:pic>
      <p:pic>
        <p:nvPicPr>
          <p:cNvPr id="180" name="Google Shape;180;p22"/>
          <p:cNvPicPr preferRelativeResize="0"/>
          <p:nvPr/>
        </p:nvPicPr>
        <p:blipFill rotWithShape="1">
          <a:blip r:embed="rId3">
            <a:alphaModFix/>
          </a:blip>
          <a:srcRect b="53847" l="60675" r="1395" t="-3586"/>
          <a:stretch/>
        </p:blipFill>
        <p:spPr>
          <a:xfrm>
            <a:off x="7847175" y="1392575"/>
            <a:ext cx="3961675" cy="1967200"/>
          </a:xfrm>
          <a:prstGeom prst="rect">
            <a:avLst/>
          </a:prstGeom>
          <a:noFill/>
          <a:ln>
            <a:noFill/>
          </a:ln>
        </p:spPr>
      </p:pic>
      <p:sp>
        <p:nvSpPr>
          <p:cNvPr id="181" name="Google Shape;181;p22"/>
          <p:cNvSpPr txBox="1"/>
          <p:nvPr/>
        </p:nvSpPr>
        <p:spPr>
          <a:xfrm>
            <a:off x="2413550" y="3804450"/>
            <a:ext cx="8145900" cy="31647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595959"/>
              </a:buClr>
              <a:buSzPts val="2400"/>
              <a:buChar char="●"/>
            </a:pPr>
            <a:r>
              <a:rPr lang="en-US" sz="2400">
                <a:solidFill>
                  <a:srgbClr val="595959"/>
                </a:solidFill>
              </a:rPr>
              <a:t>Include omitted variables or controls (if you can)</a:t>
            </a:r>
            <a:endParaRPr sz="2400">
              <a:solidFill>
                <a:srgbClr val="595959"/>
              </a:solidFill>
            </a:endParaRPr>
          </a:p>
          <a:p>
            <a:pPr indent="-381000" lvl="0" marL="457200" rtl="0" algn="l">
              <a:lnSpc>
                <a:spcPct val="115000"/>
              </a:lnSpc>
              <a:spcBef>
                <a:spcPts val="0"/>
              </a:spcBef>
              <a:spcAft>
                <a:spcPts val="0"/>
              </a:spcAft>
              <a:buClr>
                <a:srgbClr val="595959"/>
              </a:buClr>
              <a:buSzPts val="2400"/>
              <a:buChar char="●"/>
            </a:pPr>
            <a:r>
              <a:rPr lang="en-US" sz="2400">
                <a:solidFill>
                  <a:srgbClr val="595959"/>
                </a:solidFill>
              </a:rPr>
              <a:t>Adjust the parameters or the function in regression</a:t>
            </a:r>
            <a:endParaRPr sz="2400">
              <a:solidFill>
                <a:srgbClr val="595959"/>
              </a:solidFill>
            </a:endParaRPr>
          </a:p>
          <a:p>
            <a:pPr indent="-381000" lvl="0" marL="457200" rtl="0" algn="l">
              <a:lnSpc>
                <a:spcPct val="115000"/>
              </a:lnSpc>
              <a:spcBef>
                <a:spcPts val="0"/>
              </a:spcBef>
              <a:spcAft>
                <a:spcPts val="0"/>
              </a:spcAft>
              <a:buClr>
                <a:srgbClr val="595959"/>
              </a:buClr>
              <a:buSzPts val="2400"/>
              <a:buChar char="●"/>
            </a:pPr>
            <a:r>
              <a:rPr lang="en-US" sz="2400">
                <a:solidFill>
                  <a:srgbClr val="595959"/>
                </a:solidFill>
              </a:rPr>
              <a:t>Find more complex but better fitting model</a:t>
            </a:r>
            <a:endParaRPr sz="2400">
              <a:solidFill>
                <a:srgbClr val="595959"/>
              </a:solidFill>
            </a:endParaRPr>
          </a:p>
          <a:p>
            <a:pPr indent="-381000" lvl="0" marL="457200" rtl="0" algn="l">
              <a:lnSpc>
                <a:spcPct val="115000"/>
              </a:lnSpc>
              <a:spcBef>
                <a:spcPts val="0"/>
              </a:spcBef>
              <a:spcAft>
                <a:spcPts val="0"/>
              </a:spcAft>
              <a:buClr>
                <a:srgbClr val="595959"/>
              </a:buClr>
              <a:buSzPts val="2400"/>
              <a:buChar char="●"/>
            </a:pPr>
            <a:r>
              <a:rPr lang="en-US" sz="2400">
                <a:solidFill>
                  <a:srgbClr val="595959"/>
                </a:solidFill>
              </a:rPr>
              <a:t>Sometimes, you can’t</a:t>
            </a:r>
            <a:endParaRPr sz="2400">
              <a:solidFill>
                <a:srgbClr val="595959"/>
              </a:solidFill>
            </a:endParaRPr>
          </a:p>
          <a:p>
            <a:pPr indent="-381000" lvl="1" marL="914400" rtl="0" algn="l">
              <a:lnSpc>
                <a:spcPct val="115000"/>
              </a:lnSpc>
              <a:spcBef>
                <a:spcPts val="0"/>
              </a:spcBef>
              <a:spcAft>
                <a:spcPts val="0"/>
              </a:spcAft>
              <a:buClr>
                <a:srgbClr val="595959"/>
              </a:buClr>
              <a:buSzPts val="2400"/>
              <a:buChar char="○"/>
            </a:pPr>
            <a:r>
              <a:rPr lang="en-US" sz="2400">
                <a:solidFill>
                  <a:srgbClr val="595959"/>
                </a:solidFill>
              </a:rPr>
              <a:t>Clearly disclose the problem</a:t>
            </a:r>
            <a:endParaRPr sz="2400">
              <a:solidFill>
                <a:srgbClr val="595959"/>
              </a:solidFill>
            </a:endParaRPr>
          </a:p>
          <a:p>
            <a:pPr indent="-381000" lvl="1" marL="914400" rtl="0" algn="l">
              <a:lnSpc>
                <a:spcPct val="115000"/>
              </a:lnSpc>
              <a:spcBef>
                <a:spcPts val="0"/>
              </a:spcBef>
              <a:spcAft>
                <a:spcPts val="0"/>
              </a:spcAft>
              <a:buClr>
                <a:srgbClr val="595959"/>
              </a:buClr>
              <a:buSzPts val="2400"/>
              <a:buChar char="○"/>
            </a:pPr>
            <a:r>
              <a:rPr lang="en-US" sz="2400">
                <a:solidFill>
                  <a:srgbClr val="595959"/>
                </a:solidFill>
              </a:rPr>
              <a:t>Refuse to do the exercise</a:t>
            </a:r>
            <a:endParaRPr sz="2400">
              <a:solidFill>
                <a:srgbClr val="595959"/>
              </a:solidFill>
            </a:endParaRPr>
          </a:p>
          <a:p>
            <a:pPr indent="0" lvl="0" marL="0" rtl="0" algn="l">
              <a:spcBef>
                <a:spcPts val="0"/>
              </a:spcBef>
              <a:spcAft>
                <a:spcPts val="0"/>
              </a:spcAft>
              <a:buNone/>
            </a:pPr>
            <a:r>
              <a:t/>
            </a:r>
            <a:endParaRPr sz="2800">
              <a:solidFill>
                <a:schemeClr val="dk1"/>
              </a:solidFill>
            </a:endParaRPr>
          </a:p>
        </p:txBody>
      </p:sp>
      <p:pic>
        <p:nvPicPr>
          <p:cNvPr id="182" name="Google Shape;182;p22"/>
          <p:cNvPicPr preferRelativeResize="0"/>
          <p:nvPr/>
        </p:nvPicPr>
        <p:blipFill>
          <a:blip r:embed="rId4">
            <a:alphaModFix/>
          </a:blip>
          <a:stretch>
            <a:fillRect/>
          </a:stretch>
        </p:blipFill>
        <p:spPr>
          <a:xfrm>
            <a:off x="8713175" y="5942400"/>
            <a:ext cx="4957650" cy="91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p:nvPr/>
        </p:nvSpPr>
        <p:spPr>
          <a:xfrm>
            <a:off x="-551096" y="-143325"/>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23"/>
          <p:cNvSpPr txBox="1"/>
          <p:nvPr>
            <p:ph type="ctrTitle"/>
          </p:nvPr>
        </p:nvSpPr>
        <p:spPr>
          <a:xfrm>
            <a:off x="0" y="0"/>
            <a:ext cx="5075700" cy="101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Play"/>
              <a:buNone/>
            </a:pPr>
            <a:r>
              <a:rPr lang="en-US" sz="4800">
                <a:solidFill>
                  <a:schemeClr val="lt1"/>
                </a:solidFill>
              </a:rPr>
              <a:t>The Outliers</a:t>
            </a:r>
            <a:endParaRPr sz="4800"/>
          </a:p>
        </p:txBody>
      </p:sp>
      <p:sp>
        <p:nvSpPr>
          <p:cNvPr id="189" name="Google Shape;189;p23"/>
          <p:cNvSpPr txBox="1"/>
          <p:nvPr/>
        </p:nvSpPr>
        <p:spPr>
          <a:xfrm>
            <a:off x="5359500" y="177775"/>
            <a:ext cx="7063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400">
                <a:solidFill>
                  <a:srgbClr val="FFFFFF"/>
                </a:solidFill>
              </a:rPr>
              <a:t>Q: Is there influential observation that makes my model worse?</a:t>
            </a:r>
            <a:endParaRPr b="1" i="1" sz="24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p:nvPr/>
        </p:nvSpPr>
        <p:spPr>
          <a:xfrm>
            <a:off x="-551096" y="-143325"/>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 name="Google Shape;195;p24"/>
          <p:cNvSpPr txBox="1"/>
          <p:nvPr>
            <p:ph type="ctrTitle"/>
          </p:nvPr>
        </p:nvSpPr>
        <p:spPr>
          <a:xfrm>
            <a:off x="0" y="0"/>
            <a:ext cx="5075700" cy="101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Play"/>
              <a:buNone/>
            </a:pPr>
            <a:r>
              <a:rPr lang="en-US" sz="4800">
                <a:solidFill>
                  <a:schemeClr val="lt1"/>
                </a:solidFill>
              </a:rPr>
              <a:t>The Outliers</a:t>
            </a:r>
            <a:endParaRPr sz="4800"/>
          </a:p>
        </p:txBody>
      </p:sp>
      <p:sp>
        <p:nvSpPr>
          <p:cNvPr id="196" name="Google Shape;196;p24"/>
          <p:cNvSpPr txBox="1"/>
          <p:nvPr/>
        </p:nvSpPr>
        <p:spPr>
          <a:xfrm>
            <a:off x="5359500" y="177775"/>
            <a:ext cx="7063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400">
                <a:solidFill>
                  <a:srgbClr val="FFFFFF"/>
                </a:solidFill>
              </a:rPr>
              <a:t>Q: Is there influential observation that makes my model worse?</a:t>
            </a:r>
            <a:endParaRPr b="1" i="1" sz="2400">
              <a:solidFill>
                <a:srgbClr val="FFFFFF"/>
              </a:solidFill>
            </a:endParaRPr>
          </a:p>
        </p:txBody>
      </p:sp>
      <p:pic>
        <p:nvPicPr>
          <p:cNvPr id="197" name="Google Shape;197;p24"/>
          <p:cNvPicPr preferRelativeResize="0"/>
          <p:nvPr/>
        </p:nvPicPr>
        <p:blipFill rotWithShape="1">
          <a:blip r:embed="rId3">
            <a:alphaModFix/>
          </a:blip>
          <a:srcRect b="0" l="0" r="0" t="20641"/>
          <a:stretch/>
        </p:blipFill>
        <p:spPr>
          <a:xfrm>
            <a:off x="427475" y="1531000"/>
            <a:ext cx="11258750" cy="5025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p:nvPr/>
        </p:nvSpPr>
        <p:spPr>
          <a:xfrm>
            <a:off x="-541421" y="-114300"/>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25"/>
          <p:cNvSpPr txBox="1"/>
          <p:nvPr>
            <p:ph type="ctrTitle"/>
          </p:nvPr>
        </p:nvSpPr>
        <p:spPr>
          <a:xfrm>
            <a:off x="0" y="0"/>
            <a:ext cx="5496600" cy="112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Summary</a:t>
            </a:r>
            <a:endParaRPr/>
          </a:p>
        </p:txBody>
      </p:sp>
      <p:sp>
        <p:nvSpPr>
          <p:cNvPr id="204" name="Google Shape;204;p25"/>
          <p:cNvSpPr txBox="1"/>
          <p:nvPr/>
        </p:nvSpPr>
        <p:spPr>
          <a:xfrm>
            <a:off x="446700" y="1804175"/>
            <a:ext cx="11298600" cy="4371300"/>
          </a:xfrm>
          <a:prstGeom prst="rect">
            <a:avLst/>
          </a:prstGeom>
          <a:noFill/>
          <a:ln>
            <a:noFill/>
          </a:ln>
        </p:spPr>
        <p:txBody>
          <a:bodyPr anchorCtr="0" anchor="t" bIns="91425" lIns="91425" spcFirstLastPara="1" rIns="91425" wrap="square" tIns="91425">
            <a:spAutoFit/>
          </a:bodyPr>
          <a:lstStyle/>
          <a:p>
            <a:pPr indent="-431800" lvl="0" marL="457200" rtl="0" algn="l">
              <a:lnSpc>
                <a:spcPct val="250000"/>
              </a:lnSpc>
              <a:spcBef>
                <a:spcPts val="0"/>
              </a:spcBef>
              <a:spcAft>
                <a:spcPts val="0"/>
              </a:spcAft>
              <a:buClr>
                <a:schemeClr val="dk1"/>
              </a:buClr>
              <a:buSzPts val="3200"/>
              <a:buAutoNum type="arabicPeriod"/>
            </a:pPr>
            <a:r>
              <a:rPr lang="en-US" sz="3200">
                <a:solidFill>
                  <a:schemeClr val="dk1"/>
                </a:solidFill>
              </a:rPr>
              <a:t>The effects - effect plots, PDPs ICEs</a:t>
            </a:r>
            <a:endParaRPr sz="3200">
              <a:solidFill>
                <a:schemeClr val="dk1"/>
              </a:solidFill>
            </a:endParaRPr>
          </a:p>
          <a:p>
            <a:pPr indent="-431800" lvl="0" marL="457200" rtl="0" algn="l">
              <a:lnSpc>
                <a:spcPct val="250000"/>
              </a:lnSpc>
              <a:spcBef>
                <a:spcPts val="0"/>
              </a:spcBef>
              <a:spcAft>
                <a:spcPts val="0"/>
              </a:spcAft>
              <a:buClr>
                <a:schemeClr val="dk1"/>
              </a:buClr>
              <a:buSzPts val="3200"/>
              <a:buAutoNum type="arabicPeriod"/>
            </a:pPr>
            <a:r>
              <a:rPr lang="en-US" sz="3200">
                <a:solidFill>
                  <a:schemeClr val="dk1"/>
                </a:solidFill>
              </a:rPr>
              <a:t>The importance - PFIs</a:t>
            </a:r>
            <a:endParaRPr sz="3200">
              <a:solidFill>
                <a:schemeClr val="dk1"/>
              </a:solidFill>
            </a:endParaRPr>
          </a:p>
          <a:p>
            <a:pPr indent="-431800" lvl="0" marL="457200" rtl="0" algn="l">
              <a:lnSpc>
                <a:spcPct val="250000"/>
              </a:lnSpc>
              <a:spcBef>
                <a:spcPts val="0"/>
              </a:spcBef>
              <a:spcAft>
                <a:spcPts val="0"/>
              </a:spcAft>
              <a:buClr>
                <a:schemeClr val="dk1"/>
              </a:buClr>
              <a:buSzPts val="3200"/>
              <a:buAutoNum type="arabicPeriod"/>
            </a:pPr>
            <a:r>
              <a:rPr lang="en-US" sz="3200">
                <a:solidFill>
                  <a:schemeClr val="dk1"/>
                </a:solidFill>
              </a:rPr>
              <a:t>The bias - Investigate through residuals, fix if possible </a:t>
            </a:r>
            <a:endParaRPr sz="3200">
              <a:solidFill>
                <a:schemeClr val="dk1"/>
              </a:solidFill>
            </a:endParaRPr>
          </a:p>
          <a:p>
            <a:pPr indent="-431800" lvl="0" marL="457200" rtl="0" algn="l">
              <a:lnSpc>
                <a:spcPct val="250000"/>
              </a:lnSpc>
              <a:spcBef>
                <a:spcPts val="0"/>
              </a:spcBef>
              <a:spcAft>
                <a:spcPts val="0"/>
              </a:spcAft>
              <a:buClr>
                <a:schemeClr val="dk1"/>
              </a:buClr>
              <a:buSzPts val="3200"/>
              <a:buAutoNum type="arabicPeriod"/>
            </a:pPr>
            <a:r>
              <a:rPr lang="en-US" sz="3200">
                <a:solidFill>
                  <a:schemeClr val="dk1"/>
                </a:solidFill>
              </a:rPr>
              <a:t>The outlier - Unlikely, if so question it</a:t>
            </a:r>
            <a:endParaRPr sz="2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nvSpPr>
        <p:spPr>
          <a:xfrm>
            <a:off x="4479533" y="3935658"/>
            <a:ext cx="6411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62626"/>
                </a:solidFill>
                <a:latin typeface="Open Sans"/>
                <a:ea typeface="Open Sans"/>
                <a:cs typeface="Open Sans"/>
                <a:sym typeface="Open Sans"/>
              </a:rPr>
              <a:t>Comprehension:</a:t>
            </a:r>
            <a:r>
              <a:rPr b="0" i="0" lang="en-US" sz="1800">
                <a:solidFill>
                  <a:srgbClr val="262626"/>
                </a:solidFill>
                <a:latin typeface="Open Sans"/>
                <a:ea typeface="Open Sans"/>
                <a:cs typeface="Open Sans"/>
                <a:sym typeface="Open Sans"/>
              </a:rPr>
              <a:t> </a:t>
            </a:r>
            <a:endParaRPr sz="1800">
              <a:solidFill>
                <a:schemeClr val="dk1"/>
              </a:solidFill>
              <a:latin typeface="Arial"/>
              <a:ea typeface="Arial"/>
              <a:cs typeface="Arial"/>
              <a:sym typeface="Arial"/>
            </a:endParaRPr>
          </a:p>
        </p:txBody>
      </p:sp>
      <p:sp>
        <p:nvSpPr>
          <p:cNvPr id="210" name="Google Shape;210;p26"/>
          <p:cNvSpPr/>
          <p:nvPr/>
        </p:nvSpPr>
        <p:spPr>
          <a:xfrm>
            <a:off x="-541421" y="-114300"/>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26"/>
          <p:cNvSpPr txBox="1"/>
          <p:nvPr>
            <p:ph type="ctrTitle"/>
          </p:nvPr>
        </p:nvSpPr>
        <p:spPr>
          <a:xfrm>
            <a:off x="-630298" y="-1950988"/>
            <a:ext cx="10875900" cy="3122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Reading and comprehension</a:t>
            </a:r>
            <a:endParaRPr/>
          </a:p>
        </p:txBody>
      </p:sp>
      <p:sp>
        <p:nvSpPr>
          <p:cNvPr id="212" name="Google Shape;212;p26"/>
          <p:cNvSpPr txBox="1"/>
          <p:nvPr/>
        </p:nvSpPr>
        <p:spPr>
          <a:xfrm>
            <a:off x="4479533" y="2915338"/>
            <a:ext cx="6411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262626"/>
                </a:solidFill>
                <a:latin typeface="Open Sans"/>
                <a:ea typeface="Open Sans"/>
                <a:cs typeface="Open Sans"/>
                <a:sym typeface="Open Sans"/>
              </a:rPr>
              <a:t>Reading:</a:t>
            </a:r>
            <a:endParaRPr sz="1800">
              <a:solidFill>
                <a:schemeClr val="dk1"/>
              </a:solidFill>
              <a:latin typeface="Arial"/>
              <a:ea typeface="Arial"/>
              <a:cs typeface="Arial"/>
              <a:sym typeface="Arial"/>
            </a:endParaRPr>
          </a:p>
        </p:txBody>
      </p:sp>
      <p:pic>
        <p:nvPicPr>
          <p:cNvPr id="213" name="Google Shape;213;p26"/>
          <p:cNvPicPr preferRelativeResize="0"/>
          <p:nvPr/>
        </p:nvPicPr>
        <p:blipFill>
          <a:blip r:embed="rId3">
            <a:alphaModFix/>
          </a:blip>
          <a:stretch>
            <a:fillRect/>
          </a:stretch>
        </p:blipFill>
        <p:spPr>
          <a:xfrm>
            <a:off x="1796125" y="2598241"/>
            <a:ext cx="1743075" cy="2628900"/>
          </a:xfrm>
          <a:prstGeom prst="rect">
            <a:avLst/>
          </a:prstGeom>
          <a:noFill/>
          <a:ln>
            <a:noFill/>
          </a:ln>
        </p:spPr>
      </p:pic>
      <p:sp>
        <p:nvSpPr>
          <p:cNvPr id="214" name="Google Shape;214;p26"/>
          <p:cNvSpPr txBox="1"/>
          <p:nvPr/>
        </p:nvSpPr>
        <p:spPr>
          <a:xfrm>
            <a:off x="4479571" y="5081408"/>
            <a:ext cx="6411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62626"/>
                </a:solidFill>
                <a:latin typeface="Open Sans"/>
                <a:ea typeface="Open Sans"/>
                <a:cs typeface="Open Sans"/>
                <a:sym typeface="Open Sans"/>
              </a:rPr>
              <a:t>Lab: </a:t>
            </a:r>
            <a:r>
              <a:rPr b="0" i="0" lang="en-US" sz="1800">
                <a:solidFill>
                  <a:srgbClr val="262626"/>
                </a:solidFill>
                <a:latin typeface="Open Sans"/>
                <a:ea typeface="Open Sans"/>
                <a:cs typeface="Open Sans"/>
                <a:sym typeface="Open Sans"/>
              </a:rPr>
              <a:t> </a:t>
            </a:r>
            <a:endParaRPr sz="1800">
              <a:solidFill>
                <a:schemeClr val="dk1"/>
              </a:solidFill>
              <a:latin typeface="Arial"/>
              <a:ea typeface="Arial"/>
              <a:cs typeface="Arial"/>
              <a:sym typeface="Arial"/>
            </a:endParaRPr>
          </a:p>
        </p:txBody>
      </p:sp>
      <p:sp>
        <p:nvSpPr>
          <p:cNvPr id="215" name="Google Shape;215;p26"/>
          <p:cNvSpPr txBox="1"/>
          <p:nvPr/>
        </p:nvSpPr>
        <p:spPr>
          <a:xfrm>
            <a:off x="8618824" y="3797800"/>
            <a:ext cx="2981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62626"/>
                </a:solidFill>
                <a:latin typeface="Open Sans"/>
                <a:ea typeface="Open Sans"/>
                <a:cs typeface="Open Sans"/>
                <a:sym typeface="Open Sans"/>
              </a:rPr>
              <a:t>Model criticism lab</a:t>
            </a:r>
            <a:endParaRPr b="1" sz="2000">
              <a:solidFill>
                <a:schemeClr val="dk1"/>
              </a:solidFill>
            </a:endParaRPr>
          </a:p>
        </p:txBody>
      </p:sp>
      <p:cxnSp>
        <p:nvCxnSpPr>
          <p:cNvPr id="216" name="Google Shape;216;p26"/>
          <p:cNvCxnSpPr/>
          <p:nvPr/>
        </p:nvCxnSpPr>
        <p:spPr>
          <a:xfrm>
            <a:off x="5891930" y="3105702"/>
            <a:ext cx="2165100" cy="692100"/>
          </a:xfrm>
          <a:prstGeom prst="straightConnector1">
            <a:avLst/>
          </a:prstGeom>
          <a:noFill/>
          <a:ln cap="flat" cmpd="sng" w="9525">
            <a:solidFill>
              <a:schemeClr val="dk2"/>
            </a:solidFill>
            <a:prstDash val="solid"/>
            <a:round/>
            <a:headEnd len="med" w="med" type="none"/>
            <a:tailEnd len="med" w="med" type="triangle"/>
          </a:ln>
        </p:spPr>
      </p:cxnSp>
      <p:cxnSp>
        <p:nvCxnSpPr>
          <p:cNvPr id="217" name="Google Shape;217;p26"/>
          <p:cNvCxnSpPr/>
          <p:nvPr/>
        </p:nvCxnSpPr>
        <p:spPr>
          <a:xfrm flipH="1" rot="10800000">
            <a:off x="6459800" y="3993125"/>
            <a:ext cx="1774800" cy="159600"/>
          </a:xfrm>
          <a:prstGeom prst="straightConnector1">
            <a:avLst/>
          </a:prstGeom>
          <a:noFill/>
          <a:ln cap="flat" cmpd="sng" w="9525">
            <a:solidFill>
              <a:schemeClr val="dk2"/>
            </a:solidFill>
            <a:prstDash val="solid"/>
            <a:round/>
            <a:headEnd len="med" w="med" type="none"/>
            <a:tailEnd len="med" w="med" type="triangle"/>
          </a:ln>
        </p:spPr>
      </p:cxnSp>
      <p:cxnSp>
        <p:nvCxnSpPr>
          <p:cNvPr id="218" name="Google Shape;218;p26"/>
          <p:cNvCxnSpPr/>
          <p:nvPr/>
        </p:nvCxnSpPr>
        <p:spPr>
          <a:xfrm flipH="1" rot="10800000">
            <a:off x="5235275" y="4276975"/>
            <a:ext cx="2981400" cy="1029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7"/>
          <p:cNvPicPr preferRelativeResize="0"/>
          <p:nvPr/>
        </p:nvPicPr>
        <p:blipFill>
          <a:blip r:embed="rId3">
            <a:alphaModFix/>
          </a:blip>
          <a:stretch>
            <a:fillRect/>
          </a:stretch>
        </p:blipFill>
        <p:spPr>
          <a:xfrm>
            <a:off x="453475" y="134900"/>
            <a:ext cx="11617500" cy="65348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28"/>
          <p:cNvPicPr preferRelativeResize="0"/>
          <p:nvPr/>
        </p:nvPicPr>
        <p:blipFill>
          <a:blip r:embed="rId3">
            <a:alphaModFix/>
          </a:blip>
          <a:stretch>
            <a:fillRect/>
          </a:stretch>
        </p:blipFill>
        <p:spPr>
          <a:xfrm>
            <a:off x="632725" y="1105375"/>
            <a:ext cx="12058650" cy="5314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9"/>
          <p:cNvPicPr preferRelativeResize="0"/>
          <p:nvPr/>
        </p:nvPicPr>
        <p:blipFill>
          <a:blip r:embed="rId3">
            <a:alphaModFix/>
          </a:blip>
          <a:stretch>
            <a:fillRect/>
          </a:stretch>
        </p:blipFill>
        <p:spPr>
          <a:xfrm>
            <a:off x="152400" y="152400"/>
            <a:ext cx="11887201" cy="6109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0"/>
          <p:cNvPicPr preferRelativeResize="0"/>
          <p:nvPr/>
        </p:nvPicPr>
        <p:blipFill>
          <a:blip r:embed="rId3">
            <a:alphaModFix/>
          </a:blip>
          <a:stretch>
            <a:fillRect/>
          </a:stretch>
        </p:blipFill>
        <p:spPr>
          <a:xfrm>
            <a:off x="152400" y="152400"/>
            <a:ext cx="11887199" cy="6508887"/>
          </a:xfrm>
          <a:prstGeom prst="rect">
            <a:avLst/>
          </a:prstGeom>
          <a:noFill/>
          <a:ln>
            <a:noFill/>
          </a:ln>
        </p:spPr>
      </p:pic>
      <p:pic>
        <p:nvPicPr>
          <p:cNvPr id="242" name="Google Shape;242;p30"/>
          <p:cNvPicPr preferRelativeResize="0"/>
          <p:nvPr/>
        </p:nvPicPr>
        <p:blipFill>
          <a:blip r:embed="rId4">
            <a:alphaModFix/>
          </a:blip>
          <a:stretch>
            <a:fillRect/>
          </a:stretch>
        </p:blipFill>
        <p:spPr>
          <a:xfrm>
            <a:off x="7356475" y="3691125"/>
            <a:ext cx="3137350" cy="82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p:nvPr/>
        </p:nvSpPr>
        <p:spPr>
          <a:xfrm>
            <a:off x="-460050" y="6017425"/>
            <a:ext cx="13215900" cy="14301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4" name="Google Shape;94;p14"/>
          <p:cNvSpPr/>
          <p:nvPr/>
        </p:nvSpPr>
        <p:spPr>
          <a:xfrm>
            <a:off x="-541421" y="-114301"/>
            <a:ext cx="13215900" cy="17808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14"/>
          <p:cNvSpPr txBox="1"/>
          <p:nvPr>
            <p:ph type="ctrTitle"/>
          </p:nvPr>
        </p:nvSpPr>
        <p:spPr>
          <a:xfrm>
            <a:off x="159401" y="124754"/>
            <a:ext cx="11894400" cy="14301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Data Science &amp; Machine Learning </a:t>
            </a:r>
            <a:br>
              <a:rPr lang="en-US">
                <a:solidFill>
                  <a:schemeClr val="lt1"/>
                </a:solidFill>
              </a:rPr>
            </a:br>
            <a:r>
              <a:rPr lang="en-US">
                <a:solidFill>
                  <a:schemeClr val="lt1"/>
                </a:solidFill>
              </a:rPr>
              <a:t>in Geography 25/26</a:t>
            </a:r>
            <a:endParaRPr/>
          </a:p>
        </p:txBody>
      </p:sp>
      <p:sp>
        <p:nvSpPr>
          <p:cNvPr id="96" name="Google Shape;96;p14"/>
          <p:cNvSpPr txBox="1"/>
          <p:nvPr/>
        </p:nvSpPr>
        <p:spPr>
          <a:xfrm>
            <a:off x="2129474" y="2654500"/>
            <a:ext cx="5562600" cy="25860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1800">
                <a:solidFill>
                  <a:schemeClr val="dk1"/>
                </a:solidFill>
              </a:rPr>
              <a:t>Model Criticism / </a:t>
            </a:r>
            <a:r>
              <a:rPr b="1" lang="en-US" sz="1800">
                <a:solidFill>
                  <a:schemeClr val="dk1"/>
                </a:solidFill>
              </a:rPr>
              <a:t>Interrogation</a:t>
            </a:r>
            <a:endParaRPr sz="1800">
              <a:solidFill>
                <a:schemeClr val="dk1"/>
              </a:solidFill>
            </a:endParaRPr>
          </a:p>
          <a:p>
            <a:pPr indent="-285750" lvl="0" marL="285750" marR="0" rtl="0" algn="l">
              <a:lnSpc>
                <a:spcPct val="200000"/>
              </a:lnSpc>
              <a:spcBef>
                <a:spcPts val="0"/>
              </a:spcBef>
              <a:spcAft>
                <a:spcPts val="0"/>
              </a:spcAft>
              <a:buClr>
                <a:schemeClr val="dk1"/>
              </a:buClr>
              <a:buSzPts val="1800"/>
              <a:buChar char="o"/>
            </a:pPr>
            <a:r>
              <a:rPr lang="en-US" sz="1800">
                <a:solidFill>
                  <a:schemeClr val="dk1"/>
                </a:solidFill>
              </a:rPr>
              <a:t>What &amp; Why</a:t>
            </a:r>
            <a:endParaRPr sz="1800">
              <a:solidFill>
                <a:schemeClr val="dk1"/>
              </a:solidFill>
            </a:endParaRPr>
          </a:p>
          <a:p>
            <a:pPr indent="-285750" lvl="0" marL="285750" marR="0" rtl="0" algn="l">
              <a:lnSpc>
                <a:spcPct val="200000"/>
              </a:lnSpc>
              <a:spcBef>
                <a:spcPts val="0"/>
              </a:spcBef>
              <a:spcAft>
                <a:spcPts val="0"/>
              </a:spcAft>
              <a:buClr>
                <a:schemeClr val="dk1"/>
              </a:buClr>
              <a:buSzPts val="1800"/>
              <a:buChar char="o"/>
            </a:pPr>
            <a:r>
              <a:rPr lang="en-US" sz="1800">
                <a:solidFill>
                  <a:schemeClr val="dk1"/>
                </a:solidFill>
              </a:rPr>
              <a:t>Main methods</a:t>
            </a:r>
            <a:endParaRPr sz="1800">
              <a:solidFill>
                <a:schemeClr val="dk1"/>
              </a:solidFill>
            </a:endParaRPr>
          </a:p>
          <a:p>
            <a:pPr indent="-285750" lvl="0" marL="285750" marR="0" rtl="0" algn="l">
              <a:lnSpc>
                <a:spcPct val="200000"/>
              </a:lnSpc>
              <a:spcBef>
                <a:spcPts val="0"/>
              </a:spcBef>
              <a:spcAft>
                <a:spcPts val="0"/>
              </a:spcAft>
              <a:buClr>
                <a:schemeClr val="dk1"/>
              </a:buClr>
              <a:buSzPts val="1800"/>
              <a:buChar char="o"/>
            </a:pPr>
            <a:r>
              <a:rPr lang="en-US" sz="1800">
                <a:solidFill>
                  <a:schemeClr val="dk1"/>
                </a:solidFill>
              </a:rPr>
              <a:t>The methods in details</a:t>
            </a:r>
            <a:endParaRPr sz="1800">
              <a:solidFill>
                <a:schemeClr val="dk1"/>
              </a:solidFill>
            </a:endParaRPr>
          </a:p>
          <a:p>
            <a:pPr indent="0" lvl="0" marL="0" marR="0" rtl="0" algn="l">
              <a:lnSpc>
                <a:spcPct val="200000"/>
              </a:lnSpc>
              <a:spcBef>
                <a:spcPts val="0"/>
              </a:spcBef>
              <a:spcAft>
                <a:spcPts val="0"/>
              </a:spcAft>
              <a:buNone/>
            </a:pPr>
            <a:r>
              <a:t/>
            </a:r>
            <a:endParaRPr sz="1800">
              <a:solidFill>
                <a:schemeClr val="dk1"/>
              </a:solidFill>
            </a:endParaRPr>
          </a:p>
        </p:txBody>
      </p:sp>
      <p:sp>
        <p:nvSpPr>
          <p:cNvPr id="97" name="Google Shape;97;p14"/>
          <p:cNvSpPr txBox="1"/>
          <p:nvPr/>
        </p:nvSpPr>
        <p:spPr>
          <a:xfrm>
            <a:off x="597599" y="3442675"/>
            <a:ext cx="1224300" cy="507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Arial"/>
                <a:ea typeface="Arial"/>
                <a:cs typeface="Arial"/>
                <a:sym typeface="Arial"/>
              </a:rPr>
              <a:t>Today</a:t>
            </a:r>
            <a:endParaRPr sz="2300"/>
          </a:p>
        </p:txBody>
      </p:sp>
      <p:pic>
        <p:nvPicPr>
          <p:cNvPr id="98" name="Google Shape;98;p14"/>
          <p:cNvPicPr preferRelativeResize="0"/>
          <p:nvPr/>
        </p:nvPicPr>
        <p:blipFill>
          <a:blip r:embed="rId3">
            <a:alphaModFix/>
          </a:blip>
          <a:stretch>
            <a:fillRect/>
          </a:stretch>
        </p:blipFill>
        <p:spPr>
          <a:xfrm>
            <a:off x="5938373" y="1796050"/>
            <a:ext cx="6196101" cy="4124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p:nvPr/>
        </p:nvSpPr>
        <p:spPr>
          <a:xfrm>
            <a:off x="-541425" y="-114300"/>
            <a:ext cx="13215900" cy="7299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15"/>
          <p:cNvSpPr txBox="1"/>
          <p:nvPr>
            <p:ph type="ctrTitle"/>
          </p:nvPr>
        </p:nvSpPr>
        <p:spPr>
          <a:xfrm>
            <a:off x="0" y="0"/>
            <a:ext cx="5224500" cy="615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What &amp; Why</a:t>
            </a:r>
            <a:endParaRPr/>
          </a:p>
        </p:txBody>
      </p:sp>
      <p:pic>
        <p:nvPicPr>
          <p:cNvPr id="105" name="Google Shape;105;p15"/>
          <p:cNvPicPr preferRelativeResize="0"/>
          <p:nvPr/>
        </p:nvPicPr>
        <p:blipFill>
          <a:blip r:embed="rId3">
            <a:alphaModFix/>
          </a:blip>
          <a:stretch>
            <a:fillRect/>
          </a:stretch>
        </p:blipFill>
        <p:spPr>
          <a:xfrm>
            <a:off x="4392975" y="2729200"/>
            <a:ext cx="6202450" cy="4128800"/>
          </a:xfrm>
          <a:prstGeom prst="rect">
            <a:avLst/>
          </a:prstGeom>
          <a:noFill/>
          <a:ln>
            <a:noFill/>
          </a:ln>
        </p:spPr>
      </p:pic>
      <p:pic>
        <p:nvPicPr>
          <p:cNvPr id="106" name="Google Shape;106;p15"/>
          <p:cNvPicPr preferRelativeResize="0"/>
          <p:nvPr/>
        </p:nvPicPr>
        <p:blipFill>
          <a:blip r:embed="rId4">
            <a:alphaModFix/>
          </a:blip>
          <a:stretch>
            <a:fillRect/>
          </a:stretch>
        </p:blipFill>
        <p:spPr>
          <a:xfrm>
            <a:off x="5615687" y="1055100"/>
            <a:ext cx="4747017" cy="1122600"/>
          </a:xfrm>
          <a:prstGeom prst="rect">
            <a:avLst/>
          </a:prstGeom>
          <a:noFill/>
          <a:ln>
            <a:noFill/>
          </a:ln>
        </p:spPr>
      </p:pic>
      <p:sp>
        <p:nvSpPr>
          <p:cNvPr id="107" name="Google Shape;107;p15"/>
          <p:cNvSpPr txBox="1"/>
          <p:nvPr/>
        </p:nvSpPr>
        <p:spPr>
          <a:xfrm>
            <a:off x="308475" y="1308600"/>
            <a:ext cx="846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rPr>
              <a:t>Model specific way:</a:t>
            </a:r>
            <a:endParaRPr sz="2800">
              <a:solidFill>
                <a:schemeClr val="dk1"/>
              </a:solidFill>
            </a:endParaRPr>
          </a:p>
        </p:txBody>
      </p:sp>
      <p:sp>
        <p:nvSpPr>
          <p:cNvPr id="108" name="Google Shape;108;p15"/>
          <p:cNvSpPr txBox="1"/>
          <p:nvPr/>
        </p:nvSpPr>
        <p:spPr>
          <a:xfrm>
            <a:off x="521350" y="4181575"/>
            <a:ext cx="846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rPr>
              <a:t>Model agnostic way:</a:t>
            </a:r>
            <a:endParaRPr sz="2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p:nvPr/>
        </p:nvSpPr>
        <p:spPr>
          <a:xfrm>
            <a:off x="-541421" y="-114300"/>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16"/>
          <p:cNvSpPr txBox="1"/>
          <p:nvPr>
            <p:ph type="ctrTitle"/>
          </p:nvPr>
        </p:nvSpPr>
        <p:spPr>
          <a:xfrm>
            <a:off x="0" y="0"/>
            <a:ext cx="5496600" cy="112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Main types</a:t>
            </a:r>
            <a:endParaRPr/>
          </a:p>
        </p:txBody>
      </p:sp>
      <p:sp>
        <p:nvSpPr>
          <p:cNvPr id="115" name="Google Shape;115;p16"/>
          <p:cNvSpPr txBox="1"/>
          <p:nvPr/>
        </p:nvSpPr>
        <p:spPr>
          <a:xfrm>
            <a:off x="875675" y="1821900"/>
            <a:ext cx="7745400" cy="4371300"/>
          </a:xfrm>
          <a:prstGeom prst="rect">
            <a:avLst/>
          </a:prstGeom>
          <a:noFill/>
          <a:ln>
            <a:noFill/>
          </a:ln>
        </p:spPr>
        <p:txBody>
          <a:bodyPr anchorCtr="0" anchor="t" bIns="91425" lIns="91425" spcFirstLastPara="1" rIns="91425" wrap="square" tIns="91425">
            <a:spAutoFit/>
          </a:bodyPr>
          <a:lstStyle/>
          <a:p>
            <a:pPr indent="-431800" lvl="0" marL="457200" rtl="0" algn="l">
              <a:lnSpc>
                <a:spcPct val="250000"/>
              </a:lnSpc>
              <a:spcBef>
                <a:spcPts val="0"/>
              </a:spcBef>
              <a:spcAft>
                <a:spcPts val="0"/>
              </a:spcAft>
              <a:buClr>
                <a:schemeClr val="dk1"/>
              </a:buClr>
              <a:buSzPts val="3200"/>
              <a:buAutoNum type="arabicPeriod"/>
            </a:pPr>
            <a:r>
              <a:rPr lang="en-US" sz="3200">
                <a:solidFill>
                  <a:schemeClr val="dk1"/>
                </a:solidFill>
              </a:rPr>
              <a:t>The effects </a:t>
            </a:r>
            <a:endParaRPr sz="3200">
              <a:solidFill>
                <a:schemeClr val="dk1"/>
              </a:solidFill>
            </a:endParaRPr>
          </a:p>
          <a:p>
            <a:pPr indent="-431800" lvl="0" marL="457200" rtl="0" algn="l">
              <a:lnSpc>
                <a:spcPct val="250000"/>
              </a:lnSpc>
              <a:spcBef>
                <a:spcPts val="0"/>
              </a:spcBef>
              <a:spcAft>
                <a:spcPts val="0"/>
              </a:spcAft>
              <a:buClr>
                <a:schemeClr val="dk1"/>
              </a:buClr>
              <a:buSzPts val="3200"/>
              <a:buAutoNum type="arabicPeriod"/>
            </a:pPr>
            <a:r>
              <a:rPr lang="en-US" sz="3200">
                <a:solidFill>
                  <a:schemeClr val="dk1"/>
                </a:solidFill>
              </a:rPr>
              <a:t>The importance</a:t>
            </a:r>
            <a:endParaRPr sz="3200">
              <a:solidFill>
                <a:schemeClr val="dk1"/>
              </a:solidFill>
            </a:endParaRPr>
          </a:p>
          <a:p>
            <a:pPr indent="-431800" lvl="0" marL="457200" rtl="0" algn="l">
              <a:lnSpc>
                <a:spcPct val="250000"/>
              </a:lnSpc>
              <a:spcBef>
                <a:spcPts val="0"/>
              </a:spcBef>
              <a:spcAft>
                <a:spcPts val="0"/>
              </a:spcAft>
              <a:buClr>
                <a:schemeClr val="dk1"/>
              </a:buClr>
              <a:buSzPts val="3200"/>
              <a:buAutoNum type="arabicPeriod"/>
            </a:pPr>
            <a:r>
              <a:rPr lang="en-US" sz="3200">
                <a:solidFill>
                  <a:schemeClr val="dk1"/>
                </a:solidFill>
              </a:rPr>
              <a:t>The bias </a:t>
            </a:r>
            <a:endParaRPr sz="3200">
              <a:solidFill>
                <a:schemeClr val="dk1"/>
              </a:solidFill>
            </a:endParaRPr>
          </a:p>
          <a:p>
            <a:pPr indent="-431800" lvl="0" marL="457200" rtl="0" algn="l">
              <a:lnSpc>
                <a:spcPct val="250000"/>
              </a:lnSpc>
              <a:spcBef>
                <a:spcPts val="0"/>
              </a:spcBef>
              <a:spcAft>
                <a:spcPts val="0"/>
              </a:spcAft>
              <a:buClr>
                <a:schemeClr val="dk1"/>
              </a:buClr>
              <a:buSzPts val="3200"/>
              <a:buAutoNum type="arabicPeriod"/>
            </a:pPr>
            <a:r>
              <a:rPr lang="en-US" sz="3200">
                <a:solidFill>
                  <a:schemeClr val="dk1"/>
                </a:solidFill>
              </a:rPr>
              <a:t>The outlier</a:t>
            </a:r>
            <a:endParaRPr sz="2800">
              <a:solidFill>
                <a:schemeClr val="dk1"/>
              </a:solidFill>
            </a:endParaRPr>
          </a:p>
        </p:txBody>
      </p:sp>
      <p:cxnSp>
        <p:nvCxnSpPr>
          <p:cNvPr id="116" name="Google Shape;116;p16"/>
          <p:cNvCxnSpPr/>
          <p:nvPr/>
        </p:nvCxnSpPr>
        <p:spPr>
          <a:xfrm>
            <a:off x="9036425" y="2151525"/>
            <a:ext cx="860700" cy="4370400"/>
          </a:xfrm>
          <a:prstGeom prst="straightConnector1">
            <a:avLst/>
          </a:prstGeom>
          <a:noFill/>
          <a:ln cap="flat" cmpd="sng" w="28575">
            <a:solidFill>
              <a:srgbClr val="A64D79"/>
            </a:solidFill>
            <a:prstDash val="solid"/>
            <a:round/>
            <a:headEnd len="med" w="med" type="none"/>
            <a:tailEnd len="med" w="med" type="triangle"/>
          </a:ln>
        </p:spPr>
      </p:cxnSp>
      <p:cxnSp>
        <p:nvCxnSpPr>
          <p:cNvPr id="117" name="Google Shape;117;p16"/>
          <p:cNvCxnSpPr/>
          <p:nvPr/>
        </p:nvCxnSpPr>
        <p:spPr>
          <a:xfrm flipH="1">
            <a:off x="9977600" y="2191875"/>
            <a:ext cx="941400" cy="4329900"/>
          </a:xfrm>
          <a:prstGeom prst="straightConnector1">
            <a:avLst/>
          </a:prstGeom>
          <a:noFill/>
          <a:ln cap="flat" cmpd="sng" w="28575">
            <a:solidFill>
              <a:srgbClr val="A64D79"/>
            </a:solidFill>
            <a:prstDash val="solid"/>
            <a:round/>
            <a:headEnd len="med" w="med" type="none"/>
            <a:tailEnd len="med" w="med" type="triangle"/>
          </a:ln>
        </p:spPr>
      </p:cxnSp>
      <p:sp>
        <p:nvSpPr>
          <p:cNvPr id="118" name="Google Shape;118;p16"/>
          <p:cNvSpPr txBox="1"/>
          <p:nvPr/>
        </p:nvSpPr>
        <p:spPr>
          <a:xfrm>
            <a:off x="9130550" y="1748100"/>
            <a:ext cx="170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rgbClr val="990000"/>
                </a:solidFill>
              </a:rPr>
              <a:t>Important</a:t>
            </a:r>
            <a:endParaRPr sz="2800">
              <a:solidFill>
                <a:srgbClr val="99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7"/>
          <p:cNvPicPr preferRelativeResize="0"/>
          <p:nvPr/>
        </p:nvPicPr>
        <p:blipFill>
          <a:blip r:embed="rId3">
            <a:alphaModFix/>
          </a:blip>
          <a:stretch>
            <a:fillRect/>
          </a:stretch>
        </p:blipFill>
        <p:spPr>
          <a:xfrm>
            <a:off x="8476612" y="5931175"/>
            <a:ext cx="1999345" cy="357425"/>
          </a:xfrm>
          <a:prstGeom prst="rect">
            <a:avLst/>
          </a:prstGeom>
          <a:noFill/>
          <a:ln>
            <a:noFill/>
          </a:ln>
        </p:spPr>
      </p:pic>
      <p:sp>
        <p:nvSpPr>
          <p:cNvPr id="124" name="Google Shape;124;p17"/>
          <p:cNvSpPr/>
          <p:nvPr/>
        </p:nvSpPr>
        <p:spPr>
          <a:xfrm>
            <a:off x="-551096" y="-143325"/>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17"/>
          <p:cNvSpPr txBox="1"/>
          <p:nvPr>
            <p:ph type="ctrTitle"/>
          </p:nvPr>
        </p:nvSpPr>
        <p:spPr>
          <a:xfrm>
            <a:off x="0" y="0"/>
            <a:ext cx="5496600" cy="112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The effects</a:t>
            </a:r>
            <a:endParaRPr/>
          </a:p>
        </p:txBody>
      </p:sp>
      <p:sp>
        <p:nvSpPr>
          <p:cNvPr id="126" name="Google Shape;126;p17"/>
          <p:cNvSpPr txBox="1"/>
          <p:nvPr/>
        </p:nvSpPr>
        <p:spPr>
          <a:xfrm>
            <a:off x="416100" y="1490125"/>
            <a:ext cx="11485500" cy="4494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AutoNum type="arabicPeriod"/>
            </a:pPr>
            <a:r>
              <a:rPr lang="en-US" sz="2800">
                <a:solidFill>
                  <a:schemeClr val="dk1"/>
                </a:solidFill>
              </a:rPr>
              <a:t>Scatter plots															+ effect plot</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AutoNum type="arabicPeriod"/>
            </a:pPr>
            <a:r>
              <a:rPr lang="en-US" sz="2800">
                <a:solidFill>
                  <a:schemeClr val="dk1"/>
                </a:solidFill>
              </a:rPr>
              <a:t>Partial Dependence Plots (PDP)</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AutoNum type="arabicPeriod"/>
            </a:pPr>
            <a:r>
              <a:rPr lang="en-US" sz="2800">
                <a:solidFill>
                  <a:schemeClr val="dk1"/>
                </a:solidFill>
              </a:rPr>
              <a:t>Individual Conditional </a:t>
            </a:r>
            <a:endParaRPr sz="2800">
              <a:solidFill>
                <a:schemeClr val="dk1"/>
              </a:solidFill>
            </a:endParaRPr>
          </a:p>
          <a:p>
            <a:pPr indent="0" lvl="0" marL="0" rtl="0" algn="l">
              <a:spcBef>
                <a:spcPts val="0"/>
              </a:spcBef>
              <a:spcAft>
                <a:spcPts val="0"/>
              </a:spcAft>
              <a:buNone/>
            </a:pPr>
            <a:r>
              <a:rPr lang="en-US" sz="2800">
                <a:solidFill>
                  <a:schemeClr val="dk1"/>
                </a:solidFill>
              </a:rPr>
              <a:t>Expectation/Estimate (ICE) Plot</a:t>
            </a:r>
            <a:endParaRPr sz="2800">
              <a:solidFill>
                <a:schemeClr val="dk1"/>
              </a:solidFill>
            </a:endParaRPr>
          </a:p>
        </p:txBody>
      </p:sp>
      <p:sp>
        <p:nvSpPr>
          <p:cNvPr id="127" name="Google Shape;127;p17"/>
          <p:cNvSpPr txBox="1"/>
          <p:nvPr/>
        </p:nvSpPr>
        <p:spPr>
          <a:xfrm>
            <a:off x="7218425" y="358000"/>
            <a:ext cx="4683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400">
                <a:solidFill>
                  <a:srgbClr val="FFFFFF"/>
                </a:solidFill>
              </a:rPr>
              <a:t>Q: </a:t>
            </a:r>
            <a:r>
              <a:rPr b="1" i="1" lang="en-US" sz="2400">
                <a:solidFill>
                  <a:srgbClr val="FFFFFF"/>
                </a:solidFill>
              </a:rPr>
              <a:t>How does X relate to the Y?</a:t>
            </a:r>
            <a:endParaRPr b="1" i="1" sz="2400">
              <a:solidFill>
                <a:srgbClr val="FFFFFF"/>
              </a:solidFill>
            </a:endParaRPr>
          </a:p>
        </p:txBody>
      </p:sp>
      <p:pic>
        <p:nvPicPr>
          <p:cNvPr id="128" name="Google Shape;128;p17"/>
          <p:cNvPicPr preferRelativeResize="0"/>
          <p:nvPr/>
        </p:nvPicPr>
        <p:blipFill>
          <a:blip r:embed="rId4">
            <a:alphaModFix/>
          </a:blip>
          <a:stretch>
            <a:fillRect/>
          </a:stretch>
        </p:blipFill>
        <p:spPr>
          <a:xfrm>
            <a:off x="3458100" y="1277250"/>
            <a:ext cx="3108375" cy="1828800"/>
          </a:xfrm>
          <a:prstGeom prst="rect">
            <a:avLst/>
          </a:prstGeom>
          <a:noFill/>
          <a:ln>
            <a:noFill/>
          </a:ln>
        </p:spPr>
      </p:pic>
      <p:pic>
        <p:nvPicPr>
          <p:cNvPr id="129" name="Google Shape;129;p17"/>
          <p:cNvPicPr preferRelativeResize="0"/>
          <p:nvPr/>
        </p:nvPicPr>
        <p:blipFill>
          <a:blip r:embed="rId5">
            <a:alphaModFix/>
          </a:blip>
          <a:stretch>
            <a:fillRect/>
          </a:stretch>
        </p:blipFill>
        <p:spPr>
          <a:xfrm>
            <a:off x="7218425" y="3397829"/>
            <a:ext cx="4683300" cy="3345548"/>
          </a:xfrm>
          <a:prstGeom prst="rect">
            <a:avLst/>
          </a:prstGeom>
          <a:noFill/>
          <a:ln>
            <a:noFill/>
          </a:ln>
        </p:spPr>
      </p:pic>
      <p:pic>
        <p:nvPicPr>
          <p:cNvPr id="130" name="Google Shape;130;p17"/>
          <p:cNvPicPr preferRelativeResize="0"/>
          <p:nvPr/>
        </p:nvPicPr>
        <p:blipFill>
          <a:blip r:embed="rId6">
            <a:alphaModFix/>
          </a:blip>
          <a:stretch>
            <a:fillRect/>
          </a:stretch>
        </p:blipFill>
        <p:spPr>
          <a:xfrm>
            <a:off x="6655200" y="1277249"/>
            <a:ext cx="2377875" cy="2127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8"/>
          <p:cNvSpPr/>
          <p:nvPr/>
        </p:nvSpPr>
        <p:spPr>
          <a:xfrm>
            <a:off x="-551096" y="-143325"/>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8"/>
          <p:cNvSpPr txBox="1"/>
          <p:nvPr>
            <p:ph type="ctrTitle"/>
          </p:nvPr>
        </p:nvSpPr>
        <p:spPr>
          <a:xfrm>
            <a:off x="0" y="0"/>
            <a:ext cx="5496600" cy="112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The effects</a:t>
            </a:r>
            <a:endParaRPr/>
          </a:p>
        </p:txBody>
      </p:sp>
      <p:sp>
        <p:nvSpPr>
          <p:cNvPr id="137" name="Google Shape;137;p18"/>
          <p:cNvSpPr txBox="1"/>
          <p:nvPr/>
        </p:nvSpPr>
        <p:spPr>
          <a:xfrm>
            <a:off x="416100" y="1490125"/>
            <a:ext cx="11485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rPr>
              <a:t>Individual Conditional Expectation/Estimate (ICE) Plot - </a:t>
            </a:r>
            <a:r>
              <a:rPr lang="en-US" sz="2800">
                <a:solidFill>
                  <a:schemeClr val="dk1"/>
                </a:solidFill>
              </a:rPr>
              <a:t>visualizes feature estimates conditional on the individual observations</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rPr lang="en-US" sz="2800">
                <a:solidFill>
                  <a:schemeClr val="dk1"/>
                </a:solidFill>
              </a:rPr>
              <a:t>Partial Dependence Plots (PDP) = mean feature estimates for each observation set</a:t>
            </a:r>
            <a:endParaRPr sz="2800">
              <a:solidFill>
                <a:schemeClr val="dk1"/>
              </a:solidFill>
            </a:endParaRPr>
          </a:p>
        </p:txBody>
      </p:sp>
      <p:sp>
        <p:nvSpPr>
          <p:cNvPr id="138" name="Google Shape;138;p18"/>
          <p:cNvSpPr txBox="1"/>
          <p:nvPr/>
        </p:nvSpPr>
        <p:spPr>
          <a:xfrm>
            <a:off x="7218425" y="358000"/>
            <a:ext cx="4683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400">
                <a:solidFill>
                  <a:srgbClr val="FFFFFF"/>
                </a:solidFill>
              </a:rPr>
              <a:t>Q: How does X relate to the Y?</a:t>
            </a:r>
            <a:endParaRPr b="1" i="1" sz="2400">
              <a:solidFill>
                <a:srgbClr val="FFFFFF"/>
              </a:solidFill>
            </a:endParaRPr>
          </a:p>
        </p:txBody>
      </p:sp>
      <p:sp>
        <p:nvSpPr>
          <p:cNvPr id="139" name="Google Shape;139;p18"/>
          <p:cNvSpPr txBox="1"/>
          <p:nvPr/>
        </p:nvSpPr>
        <p:spPr>
          <a:xfrm rot="-5400000">
            <a:off x="-285425" y="4765500"/>
            <a:ext cx="16389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rgbClr val="96BD84"/>
                </a:solidFill>
                <a:latin typeface="Raleway ExtraBold"/>
                <a:ea typeface="Raleway ExtraBold"/>
                <a:cs typeface="Raleway ExtraBold"/>
                <a:sym typeface="Raleway ExtraBold"/>
              </a:rPr>
              <a:t>PROS</a:t>
            </a:r>
            <a:endParaRPr sz="3100">
              <a:solidFill>
                <a:srgbClr val="96BD84"/>
              </a:solidFill>
              <a:latin typeface="Raleway ExtraBold"/>
              <a:ea typeface="Raleway ExtraBold"/>
              <a:cs typeface="Raleway ExtraBold"/>
              <a:sym typeface="Raleway ExtraBold"/>
            </a:endParaRPr>
          </a:p>
        </p:txBody>
      </p:sp>
      <p:sp>
        <p:nvSpPr>
          <p:cNvPr id="140" name="Google Shape;140;p18"/>
          <p:cNvSpPr txBox="1"/>
          <p:nvPr/>
        </p:nvSpPr>
        <p:spPr>
          <a:xfrm rot="-5400000">
            <a:off x="5987075" y="4882400"/>
            <a:ext cx="13968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rgbClr val="DD7E6B"/>
                </a:solidFill>
                <a:latin typeface="Raleway ExtraBold"/>
                <a:ea typeface="Raleway ExtraBold"/>
                <a:cs typeface="Raleway ExtraBold"/>
                <a:sym typeface="Raleway ExtraBold"/>
              </a:rPr>
              <a:t>CONS</a:t>
            </a:r>
            <a:endParaRPr sz="3100">
              <a:solidFill>
                <a:srgbClr val="DD7E6B"/>
              </a:solidFill>
              <a:latin typeface="Raleway ExtraBold"/>
              <a:ea typeface="Raleway ExtraBold"/>
              <a:cs typeface="Raleway ExtraBold"/>
              <a:sym typeface="Raleway ExtraBold"/>
            </a:endParaRPr>
          </a:p>
        </p:txBody>
      </p:sp>
      <p:sp>
        <p:nvSpPr>
          <p:cNvPr id="141" name="Google Shape;141;p18"/>
          <p:cNvSpPr txBox="1"/>
          <p:nvPr/>
        </p:nvSpPr>
        <p:spPr>
          <a:xfrm>
            <a:off x="692150" y="4197350"/>
            <a:ext cx="5927400" cy="2031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Char char="●"/>
            </a:pPr>
            <a:r>
              <a:rPr lang="en-US" sz="2400">
                <a:solidFill>
                  <a:schemeClr val="dk1"/>
                </a:solidFill>
              </a:rPr>
              <a:t>Need: Model &amp; </a:t>
            </a:r>
            <a:r>
              <a:rPr lang="en-US" sz="2400">
                <a:solidFill>
                  <a:schemeClr val="dk1"/>
                </a:solidFill>
              </a:rPr>
              <a:t>data</a:t>
            </a:r>
            <a:r>
              <a:rPr lang="en-US" sz="2400">
                <a:solidFill>
                  <a:schemeClr val="dk1"/>
                </a:solidFill>
              </a:rPr>
              <a:t> already used</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Intuitive &amp; Interpretative</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Easy to Implement</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Can do 1 feature</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Can do 2 features &amp; detect interactions</a:t>
            </a:r>
            <a:endParaRPr sz="2400">
              <a:solidFill>
                <a:schemeClr val="dk1"/>
              </a:solidFill>
            </a:endParaRPr>
          </a:p>
        </p:txBody>
      </p:sp>
      <p:sp>
        <p:nvSpPr>
          <p:cNvPr id="142" name="Google Shape;142;p18"/>
          <p:cNvSpPr txBox="1"/>
          <p:nvPr/>
        </p:nvSpPr>
        <p:spPr>
          <a:xfrm>
            <a:off x="7016375" y="3895800"/>
            <a:ext cx="5087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Has </a:t>
            </a:r>
            <a:r>
              <a:rPr lang="en-US" sz="2400">
                <a:solidFill>
                  <a:schemeClr val="dk1"/>
                </a:solidFill>
              </a:rPr>
              <a:t>Independence</a:t>
            </a:r>
            <a:r>
              <a:rPr lang="en-US" sz="2400">
                <a:solidFill>
                  <a:schemeClr val="dk1"/>
                </a:solidFill>
              </a:rPr>
              <a:t> assumptions</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3 or more features impossible to visualise</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Heterogeneity may be hidden in pdp but visible in ICE</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p:nvPr/>
        </p:nvSpPr>
        <p:spPr>
          <a:xfrm>
            <a:off x="-551096" y="-143325"/>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19"/>
          <p:cNvSpPr txBox="1"/>
          <p:nvPr>
            <p:ph type="ctrTitle"/>
          </p:nvPr>
        </p:nvSpPr>
        <p:spPr>
          <a:xfrm>
            <a:off x="0" y="0"/>
            <a:ext cx="5075700" cy="101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Play"/>
              <a:buNone/>
            </a:pPr>
            <a:r>
              <a:rPr lang="en-US" sz="4800">
                <a:solidFill>
                  <a:schemeClr val="lt1"/>
                </a:solidFill>
              </a:rPr>
              <a:t>The importance</a:t>
            </a:r>
            <a:endParaRPr sz="4800"/>
          </a:p>
        </p:txBody>
      </p:sp>
      <p:sp>
        <p:nvSpPr>
          <p:cNvPr id="149" name="Google Shape;149;p19"/>
          <p:cNvSpPr txBox="1"/>
          <p:nvPr/>
        </p:nvSpPr>
        <p:spPr>
          <a:xfrm>
            <a:off x="5395000" y="284250"/>
            <a:ext cx="706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400">
                <a:solidFill>
                  <a:srgbClr val="FFFFFF"/>
                </a:solidFill>
              </a:rPr>
              <a:t>Q: How important is X for the prediction of Y?</a:t>
            </a:r>
            <a:endParaRPr b="1" i="1" sz="2400">
              <a:solidFill>
                <a:srgbClr val="FFFFFF"/>
              </a:solidFill>
            </a:endParaRPr>
          </a:p>
        </p:txBody>
      </p:sp>
      <p:sp>
        <p:nvSpPr>
          <p:cNvPr id="150" name="Google Shape;150;p19"/>
          <p:cNvSpPr txBox="1"/>
          <p:nvPr/>
        </p:nvSpPr>
        <p:spPr>
          <a:xfrm>
            <a:off x="1969900" y="5891900"/>
            <a:ext cx="8394300" cy="78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4300">
                <a:solidFill>
                  <a:schemeClr val="dk1"/>
                </a:solidFill>
                <a:latin typeface="Play"/>
                <a:ea typeface="Play"/>
                <a:cs typeface="Play"/>
                <a:sym typeface="Play"/>
              </a:rPr>
              <a:t>Permutation Feature Importance</a:t>
            </a:r>
            <a:endParaRPr sz="4300">
              <a:solidFill>
                <a:schemeClr val="dk1"/>
              </a:solidFill>
              <a:latin typeface="Play"/>
              <a:ea typeface="Play"/>
              <a:cs typeface="Play"/>
              <a:sym typeface="Play"/>
            </a:endParaRPr>
          </a:p>
        </p:txBody>
      </p:sp>
      <p:sp>
        <p:nvSpPr>
          <p:cNvPr id="151" name="Google Shape;151;p19"/>
          <p:cNvSpPr txBox="1"/>
          <p:nvPr/>
        </p:nvSpPr>
        <p:spPr>
          <a:xfrm>
            <a:off x="834100" y="1283225"/>
            <a:ext cx="10663200" cy="422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800">
              <a:solidFill>
                <a:schemeClr val="dk1"/>
              </a:solidFill>
            </a:endParaRPr>
          </a:p>
          <a:p>
            <a:pPr indent="0" lvl="0" marL="0" rtl="0" algn="l">
              <a:lnSpc>
                <a:spcPct val="115000"/>
              </a:lnSpc>
              <a:spcBef>
                <a:spcPts val="0"/>
              </a:spcBef>
              <a:spcAft>
                <a:spcPts val="0"/>
              </a:spcAft>
              <a:buNone/>
            </a:pPr>
            <a:r>
              <a:t/>
            </a:r>
            <a:endParaRPr sz="3300">
              <a:solidFill>
                <a:schemeClr val="dk1"/>
              </a:solidFill>
            </a:endParaRPr>
          </a:p>
          <a:p>
            <a:pPr indent="0" lvl="0" marL="0" rtl="0" algn="l">
              <a:lnSpc>
                <a:spcPct val="115000"/>
              </a:lnSpc>
              <a:spcBef>
                <a:spcPts val="0"/>
              </a:spcBef>
              <a:spcAft>
                <a:spcPts val="0"/>
              </a:spcAft>
              <a:buNone/>
            </a:pPr>
            <a:r>
              <a:rPr b="1" lang="en-US" sz="2300">
                <a:solidFill>
                  <a:schemeClr val="dk1"/>
                </a:solidFill>
              </a:rPr>
              <a:t>To permute means:</a:t>
            </a:r>
            <a:endParaRPr b="1" sz="2300">
              <a:solidFill>
                <a:schemeClr val="dk1"/>
              </a:solidFill>
            </a:endParaRPr>
          </a:p>
          <a:p>
            <a:pPr indent="-374650" lvl="0" marL="457200" rtl="0" algn="l">
              <a:lnSpc>
                <a:spcPct val="115000"/>
              </a:lnSpc>
              <a:spcBef>
                <a:spcPts val="0"/>
              </a:spcBef>
              <a:spcAft>
                <a:spcPts val="0"/>
              </a:spcAft>
              <a:buClr>
                <a:schemeClr val="dk1"/>
              </a:buClr>
              <a:buSzPts val="2300"/>
              <a:buChar char="●"/>
            </a:pPr>
            <a:r>
              <a:rPr lang="en-US" sz="2300">
                <a:solidFill>
                  <a:schemeClr val="dk1"/>
                </a:solidFill>
              </a:rPr>
              <a:t>values of the new shuffled variable will be same as the values of the original</a:t>
            </a:r>
            <a:endParaRPr sz="2300">
              <a:solidFill>
                <a:schemeClr val="dk1"/>
              </a:solidFill>
            </a:endParaRPr>
          </a:p>
          <a:p>
            <a:pPr indent="-374650" lvl="0" marL="457200" rtl="0" algn="l">
              <a:lnSpc>
                <a:spcPct val="115000"/>
              </a:lnSpc>
              <a:spcBef>
                <a:spcPts val="0"/>
              </a:spcBef>
              <a:spcAft>
                <a:spcPts val="0"/>
              </a:spcAft>
              <a:buClr>
                <a:schemeClr val="dk1"/>
              </a:buClr>
              <a:buSzPts val="2300"/>
              <a:buChar char="●"/>
            </a:pPr>
            <a:r>
              <a:rPr lang="en-US" sz="2300">
                <a:solidFill>
                  <a:schemeClr val="dk1"/>
                </a:solidFill>
              </a:rPr>
              <a:t>Its distribution will be the same</a:t>
            </a:r>
            <a:endParaRPr sz="2300">
              <a:solidFill>
                <a:schemeClr val="dk1"/>
              </a:solidFill>
            </a:endParaRPr>
          </a:p>
          <a:p>
            <a:pPr indent="-374650" lvl="0" marL="457200" rtl="0" algn="l">
              <a:lnSpc>
                <a:spcPct val="115000"/>
              </a:lnSpc>
              <a:spcBef>
                <a:spcPts val="0"/>
              </a:spcBef>
              <a:spcAft>
                <a:spcPts val="0"/>
              </a:spcAft>
              <a:buClr>
                <a:schemeClr val="dk1"/>
              </a:buClr>
              <a:buSzPts val="2300"/>
              <a:buChar char="●"/>
            </a:pPr>
            <a:r>
              <a:rPr lang="en-US" sz="2300">
                <a:solidFill>
                  <a:schemeClr val="dk1"/>
                </a:solidFill>
              </a:rPr>
              <a:t>but the order in which the values occurs is random &gt; </a:t>
            </a:r>
            <a:r>
              <a:rPr b="1" lang="en-US" sz="2300">
                <a:solidFill>
                  <a:schemeClr val="dk1"/>
                </a:solidFill>
              </a:rPr>
              <a:t>destroying </a:t>
            </a:r>
            <a:r>
              <a:rPr lang="en-US" sz="2300">
                <a:solidFill>
                  <a:schemeClr val="dk1"/>
                </a:solidFill>
              </a:rPr>
              <a:t>the relationship with Y and other X</a:t>
            </a:r>
            <a:endParaRPr sz="2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800">
                <a:solidFill>
                  <a:schemeClr val="dk1"/>
                </a:solidFill>
              </a:rPr>
              <a:t>Shuffle</a:t>
            </a:r>
            <a:endParaRPr sz="2800">
              <a:solidFill>
                <a:schemeClr val="dk1"/>
              </a:solidFill>
            </a:endParaRPr>
          </a:p>
        </p:txBody>
      </p:sp>
      <p:cxnSp>
        <p:nvCxnSpPr>
          <p:cNvPr id="152" name="Google Shape;152;p19"/>
          <p:cNvCxnSpPr/>
          <p:nvPr/>
        </p:nvCxnSpPr>
        <p:spPr>
          <a:xfrm rot="10800000">
            <a:off x="2076525" y="5182100"/>
            <a:ext cx="1313100" cy="8163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p:nvPr/>
        </p:nvSpPr>
        <p:spPr>
          <a:xfrm>
            <a:off x="-551096" y="-143325"/>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20"/>
          <p:cNvSpPr txBox="1"/>
          <p:nvPr>
            <p:ph type="ctrTitle"/>
          </p:nvPr>
        </p:nvSpPr>
        <p:spPr>
          <a:xfrm>
            <a:off x="0" y="0"/>
            <a:ext cx="5075700" cy="101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Play"/>
              <a:buNone/>
            </a:pPr>
            <a:r>
              <a:rPr lang="en-US" sz="4800">
                <a:solidFill>
                  <a:schemeClr val="lt1"/>
                </a:solidFill>
              </a:rPr>
              <a:t>The Bias</a:t>
            </a:r>
            <a:endParaRPr sz="4800"/>
          </a:p>
        </p:txBody>
      </p:sp>
      <p:sp>
        <p:nvSpPr>
          <p:cNvPr id="159" name="Google Shape;159;p20"/>
          <p:cNvSpPr txBox="1"/>
          <p:nvPr/>
        </p:nvSpPr>
        <p:spPr>
          <a:xfrm>
            <a:off x="5395000" y="284250"/>
            <a:ext cx="706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400">
                <a:solidFill>
                  <a:srgbClr val="FFFFFF"/>
                </a:solidFill>
              </a:rPr>
              <a:t>Q: Does my model systematically mispredict?</a:t>
            </a:r>
            <a:endParaRPr b="1" i="1"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p:nvPr/>
        </p:nvSpPr>
        <p:spPr>
          <a:xfrm>
            <a:off x="-551096" y="-143325"/>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21"/>
          <p:cNvSpPr txBox="1"/>
          <p:nvPr>
            <p:ph type="ctrTitle"/>
          </p:nvPr>
        </p:nvSpPr>
        <p:spPr>
          <a:xfrm>
            <a:off x="0" y="0"/>
            <a:ext cx="5075700" cy="1011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Play"/>
              <a:buNone/>
            </a:pPr>
            <a:r>
              <a:rPr lang="en-US" sz="4800">
                <a:solidFill>
                  <a:schemeClr val="lt1"/>
                </a:solidFill>
              </a:rPr>
              <a:t>The Bias</a:t>
            </a:r>
            <a:endParaRPr sz="4800"/>
          </a:p>
        </p:txBody>
      </p:sp>
      <p:sp>
        <p:nvSpPr>
          <p:cNvPr id="166" name="Google Shape;166;p21"/>
          <p:cNvSpPr txBox="1"/>
          <p:nvPr/>
        </p:nvSpPr>
        <p:spPr>
          <a:xfrm>
            <a:off x="5395000" y="284250"/>
            <a:ext cx="706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2400">
                <a:solidFill>
                  <a:srgbClr val="FFFFFF"/>
                </a:solidFill>
              </a:rPr>
              <a:t>Q: Does my model systematically mispredict?</a:t>
            </a:r>
            <a:endParaRPr b="1" i="1" sz="2400">
              <a:solidFill>
                <a:srgbClr val="FFFFFF"/>
              </a:solidFill>
            </a:endParaRPr>
          </a:p>
        </p:txBody>
      </p:sp>
      <p:pic>
        <p:nvPicPr>
          <p:cNvPr id="167" name="Google Shape;167;p21"/>
          <p:cNvPicPr preferRelativeResize="0"/>
          <p:nvPr/>
        </p:nvPicPr>
        <p:blipFill>
          <a:blip r:embed="rId3">
            <a:alphaModFix/>
          </a:blip>
          <a:stretch>
            <a:fillRect/>
          </a:stretch>
        </p:blipFill>
        <p:spPr>
          <a:xfrm>
            <a:off x="1643125" y="1759375"/>
            <a:ext cx="7792452" cy="1011600"/>
          </a:xfrm>
          <a:prstGeom prst="rect">
            <a:avLst/>
          </a:prstGeom>
          <a:noFill/>
          <a:ln>
            <a:noFill/>
          </a:ln>
        </p:spPr>
      </p:pic>
      <p:sp>
        <p:nvSpPr>
          <p:cNvPr id="168" name="Google Shape;168;p21"/>
          <p:cNvSpPr txBox="1"/>
          <p:nvPr/>
        </p:nvSpPr>
        <p:spPr>
          <a:xfrm>
            <a:off x="1416150" y="6069400"/>
            <a:ext cx="9281400" cy="1099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US" sz="2300">
                <a:solidFill>
                  <a:srgbClr val="595959"/>
                </a:solidFill>
              </a:rPr>
              <a:t>PDPs, box plots, scatterplots residual plots…explore !</a:t>
            </a:r>
            <a:endParaRPr b="1" sz="2300">
              <a:solidFill>
                <a:srgbClr val="595959"/>
              </a:solidFill>
            </a:endParaRPr>
          </a:p>
          <a:p>
            <a:pPr indent="0" lvl="0" marL="0" rtl="0" algn="l">
              <a:spcBef>
                <a:spcPts val="0"/>
              </a:spcBef>
              <a:spcAft>
                <a:spcPts val="0"/>
              </a:spcAft>
              <a:buNone/>
            </a:pPr>
            <a:r>
              <a:t/>
            </a:r>
            <a:endParaRPr b="1" sz="3300">
              <a:solidFill>
                <a:schemeClr val="dk1"/>
              </a:solidFill>
            </a:endParaRPr>
          </a:p>
        </p:txBody>
      </p:sp>
      <p:pic>
        <p:nvPicPr>
          <p:cNvPr id="169" name="Google Shape;169;p21"/>
          <p:cNvPicPr preferRelativeResize="0"/>
          <p:nvPr/>
        </p:nvPicPr>
        <p:blipFill>
          <a:blip r:embed="rId4">
            <a:alphaModFix/>
          </a:blip>
          <a:stretch>
            <a:fillRect/>
          </a:stretch>
        </p:blipFill>
        <p:spPr>
          <a:xfrm>
            <a:off x="2370775" y="2904075"/>
            <a:ext cx="3412875" cy="3032200"/>
          </a:xfrm>
          <a:prstGeom prst="rect">
            <a:avLst/>
          </a:prstGeom>
          <a:noFill/>
          <a:ln>
            <a:noFill/>
          </a:ln>
        </p:spPr>
      </p:pic>
      <p:pic>
        <p:nvPicPr>
          <p:cNvPr id="170" name="Google Shape;170;p21"/>
          <p:cNvPicPr preferRelativeResize="0"/>
          <p:nvPr/>
        </p:nvPicPr>
        <p:blipFill>
          <a:blip r:embed="rId5">
            <a:alphaModFix/>
          </a:blip>
          <a:stretch>
            <a:fillRect/>
          </a:stretch>
        </p:blipFill>
        <p:spPr>
          <a:xfrm>
            <a:off x="6562500" y="3117163"/>
            <a:ext cx="3535950" cy="2606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