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slide" Target="slides/slide9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7c17af70d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forcing to tree to pay attention to a random set of features at each split and we can set how many features it will see.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Forest:</a:t>
            </a:r>
            <a:br>
              <a:rPr lang="en-US"/>
            </a:br>
            <a:r>
              <a:rPr lang="en-US"/>
              <a:t>a.Flexible learner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b.Easy to interpret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c.Watch out for overfitting due to high variance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Random forests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a.Averaging many weak but uncorrelated decision trees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b.Reduces variance - variance reduction machine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c.Can be interpreted in probabilities – finding common structure/important features</a:t>
            </a:r>
            <a:endParaRPr/>
          </a:p>
        </p:txBody>
      </p:sp>
      <p:sp>
        <p:nvSpPr>
          <p:cNvPr id="182" name="Google Shape;182;g3c7c17af70d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7c17af70d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c7c17af70d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93f224ccb1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93f224ccb1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2b223b296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c2b223b296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e14cd360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be14cd360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3f224ccb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leveraging the collective intelligence of diverse models, they improve generalization, reduce variance, and minimize error compared to a single estimator</a:t>
            </a:r>
            <a:endParaRPr/>
          </a:p>
        </p:txBody>
      </p:sp>
      <p:sp>
        <p:nvSpPr>
          <p:cNvPr id="101" name="Google Shape;101;g393f224ccb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3f224ccb1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Bagging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Trains multiple models independently using different random samples of the data.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Final prediction is made by averaging or voting across models.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Helps reduce overfitting and improves stability.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Boosting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Trains models sequentially, where each new model focuses on correcting errors from the previous one.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Misclassified examples get more attention over time.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Improves accuracy and reduces bias.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Stacking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Combines different types of models and uses another model (meta-model) to make the final prediction.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meta-model learns how to best combine the individual model outputs.</a:t>
            </a:r>
            <a:endParaRPr/>
          </a:p>
        </p:txBody>
      </p:sp>
      <p:sp>
        <p:nvSpPr>
          <p:cNvPr id="115" name="Google Shape;115;g393f224ccb1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3f224ccb1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forcing to tree to pay attention to a random set of features at each split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93f224ccb1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3f224ccb1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93f224ccb1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7c17af70d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c7c17af70d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c7c17af70d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complexity (cp) = </a:t>
            </a:r>
            <a:r>
              <a:rPr lang="en-US"/>
              <a:t>threshold</a:t>
            </a:r>
            <a:r>
              <a:rPr lang="en-US"/>
              <a:t> for how much gain has to be obtained by the split. The smaller it is the more complex/more splits the tree is going to make. It prevents overfitting by penalising the model for more splits In other words: If adding a new branch does not reduce the error by at least the value of $CP$, that branch is not created or is "pruned" away. This is an error management technique.</a:t>
            </a:r>
            <a:endParaRPr/>
          </a:p>
        </p:txBody>
      </p:sp>
      <p:sp>
        <p:nvSpPr>
          <p:cNvPr id="170" name="Google Shape;170;g3c7c17af70d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link.springer.com/article/10.1007/s10462-025-11223-9/figures/1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541425" y="-114300"/>
            <a:ext cx="13215900" cy="14397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Last week’s comprehension questions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 txBox="1"/>
          <p:nvPr>
            <p:ph type="ctrTitle"/>
          </p:nvPr>
        </p:nvSpPr>
        <p:spPr>
          <a:xfrm>
            <a:off x="0" y="0"/>
            <a:ext cx="55512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Random forest</a:t>
            </a:r>
            <a:endParaRPr/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393850" y="2203121"/>
            <a:ext cx="10493976" cy="178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761056" y="5133825"/>
            <a:ext cx="10126768" cy="16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138350" y="1504550"/>
            <a:ext cx="104280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</a:rPr>
              <a:t>Forests are a collection of decision trees</a:t>
            </a:r>
            <a:r>
              <a:rPr lang="en-US" sz="2600">
                <a:solidFill>
                  <a:schemeClr val="dk1"/>
                </a:solidFill>
              </a:rPr>
              <a:t> = an ensemble learner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-121050" y="4288800"/>
            <a:ext cx="124341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</a:rPr>
              <a:t>Random Forests </a:t>
            </a:r>
            <a:r>
              <a:rPr lang="en-US" sz="2300">
                <a:solidFill>
                  <a:schemeClr val="dk1"/>
                </a:solidFill>
              </a:rPr>
              <a:t>are a collection of decision trees that have </a:t>
            </a:r>
            <a:r>
              <a:rPr b="1" lang="en-US" sz="2300">
                <a:solidFill>
                  <a:schemeClr val="dk1"/>
                </a:solidFill>
              </a:rPr>
              <a:t>forced different perspectives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886325" y="4746750"/>
            <a:ext cx="10931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741B47"/>
                </a:solidFill>
              </a:rPr>
              <a:t>we could say it creates a bootstrapped sample of the data in each split</a:t>
            </a:r>
            <a:endParaRPr b="1" sz="2300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 txBox="1"/>
          <p:nvPr>
            <p:ph type="ctrTitle"/>
          </p:nvPr>
        </p:nvSpPr>
        <p:spPr>
          <a:xfrm>
            <a:off x="0" y="0"/>
            <a:ext cx="81060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Feature importance</a:t>
            </a: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50" y="5054575"/>
            <a:ext cx="2668250" cy="15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875" y="5054575"/>
            <a:ext cx="2668250" cy="15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6750" y="5054575"/>
            <a:ext cx="2668250" cy="15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232675" y="4323475"/>
            <a:ext cx="1042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1st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7620375" y="5424625"/>
            <a:ext cx="1042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…..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3547525" y="5577025"/>
            <a:ext cx="1042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…..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5457925" y="4323475"/>
            <a:ext cx="1042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2nd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9908700" y="4449350"/>
            <a:ext cx="1042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n-th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371375" y="1525650"/>
            <a:ext cx="1063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A </a:t>
            </a:r>
            <a:r>
              <a:rPr lang="en-US" sz="1900"/>
              <a:t>measure of </a:t>
            </a:r>
            <a:r>
              <a:rPr b="1" lang="en-US" sz="1900"/>
              <a:t>how much each feature contributes to the model’s prediction accuracy</a:t>
            </a:r>
            <a:r>
              <a:rPr lang="en-US" sz="1900"/>
              <a:t>. Almost like looking at </a:t>
            </a:r>
            <a:r>
              <a:rPr lang="en-US" sz="1900"/>
              <a:t>the</a:t>
            </a:r>
            <a:r>
              <a:rPr lang="en-US" sz="1900"/>
              <a:t> regression coefficients.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-US" sz="1900"/>
              <a:t>Rank which feature appears at which split in each tree</a:t>
            </a:r>
            <a:endParaRPr sz="19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n-US" sz="1900"/>
              <a:t>Summarise the ranking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 txBox="1"/>
          <p:nvPr>
            <p:ph type="ctrTitle"/>
          </p:nvPr>
        </p:nvSpPr>
        <p:spPr>
          <a:xfrm>
            <a:off x="0" y="0"/>
            <a:ext cx="55512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Random forest</a:t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271000" y="1690250"/>
            <a:ext cx="10428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Pros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Does no require pre-processing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handles non-linearities well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Very interpretable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RF are robust and can handle outliers and data changes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Very good resource-to-value trade-off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343800" y="4310225"/>
            <a:ext cx="10428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Cons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Individual trees are </a:t>
            </a:r>
            <a:r>
              <a:rPr lang="en-US" sz="2600">
                <a:solidFill>
                  <a:schemeClr val="dk1"/>
                </a:solidFill>
              </a:rPr>
              <a:t>susceptible</a:t>
            </a:r>
            <a:r>
              <a:rPr lang="en-US" sz="2600">
                <a:solidFill>
                  <a:schemeClr val="dk1"/>
                </a:solidFill>
              </a:rPr>
              <a:t> to </a:t>
            </a:r>
            <a:r>
              <a:rPr lang="en-US" sz="2600">
                <a:solidFill>
                  <a:schemeClr val="dk1"/>
                </a:solidFill>
              </a:rPr>
              <a:t>changes</a:t>
            </a:r>
            <a:r>
              <a:rPr lang="en-US" sz="2600">
                <a:solidFill>
                  <a:schemeClr val="dk1"/>
                </a:solidFill>
              </a:rPr>
              <a:t> and not robust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Interpretability</a:t>
            </a:r>
            <a:r>
              <a:rPr lang="en-US" sz="2600">
                <a:solidFill>
                  <a:schemeClr val="dk1"/>
                </a:solidFill>
              </a:rPr>
              <a:t> lowers with complexity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Can have a high memory usage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 txBox="1"/>
          <p:nvPr>
            <p:ph type="ctrTitle"/>
          </p:nvPr>
        </p:nvSpPr>
        <p:spPr>
          <a:xfrm>
            <a:off x="0" y="0"/>
            <a:ext cx="54966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Summary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416725" y="1666875"/>
            <a:ext cx="116085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Ensembles</a:t>
            </a:r>
            <a:r>
              <a:rPr lang="en-US" sz="2800">
                <a:solidFill>
                  <a:schemeClr val="dk1"/>
                </a:solidFill>
              </a:rPr>
              <a:t> utilize collection of models to arrive to better outcome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There is bagging, boosting, stacking (and voting)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Random Forest is the most commonly used ML technique utilising bagging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Random F</a:t>
            </a:r>
            <a:r>
              <a:rPr lang="en-US" sz="2800">
                <a:solidFill>
                  <a:schemeClr val="dk1"/>
                </a:solidFill>
              </a:rPr>
              <a:t>orest</a:t>
            </a:r>
            <a:r>
              <a:rPr lang="en-US" sz="2800">
                <a:solidFill>
                  <a:schemeClr val="dk1"/>
                </a:solidFill>
              </a:rPr>
              <a:t> consist of many Decision Trees and is </a:t>
            </a:r>
            <a:r>
              <a:rPr lang="en-US" sz="2800">
                <a:solidFill>
                  <a:schemeClr val="dk1"/>
                </a:solidFill>
              </a:rPr>
              <a:t>inspired</a:t>
            </a:r>
            <a:r>
              <a:rPr lang="en-US" sz="2800">
                <a:solidFill>
                  <a:schemeClr val="dk1"/>
                </a:solidFill>
              </a:rPr>
              <a:t> by the Wisdom of the Crowds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Decision Tree is a recursive binary splitting algorithm</a:t>
            </a:r>
            <a:endParaRPr sz="2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/>
        </p:nvSpPr>
        <p:spPr>
          <a:xfrm>
            <a:off x="4479533" y="3935658"/>
            <a:ext cx="64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Comprehension:</a:t>
            </a: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8.4.1, 8.4.4, 8.4.10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6"/>
          <p:cNvSpPr txBox="1"/>
          <p:nvPr>
            <p:ph type="ctrTitle"/>
          </p:nvPr>
        </p:nvSpPr>
        <p:spPr>
          <a:xfrm>
            <a:off x="-630298" y="-1950988"/>
            <a:ext cx="10875818" cy="31220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Reading and comprehension</a:t>
            </a:r>
            <a:endParaRPr/>
          </a:p>
        </p:txBody>
      </p:sp>
      <p:sp>
        <p:nvSpPr>
          <p:cNvPr id="228" name="Google Shape;228;p26"/>
          <p:cNvSpPr txBox="1"/>
          <p:nvPr/>
        </p:nvSpPr>
        <p:spPr>
          <a:xfrm>
            <a:off x="4479533" y="2915338"/>
            <a:ext cx="64110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Reading: Chapter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.1-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2.3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125" y="2598241"/>
            <a:ext cx="174307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4479571" y="5081408"/>
            <a:ext cx="64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Lab: </a:t>
            </a: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ISL 8.3.1 - 8.3.4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-460050" y="6017425"/>
            <a:ext cx="13215900" cy="14301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-541421" y="-114301"/>
            <a:ext cx="13215900" cy="17808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>
            <p:ph type="ctrTitle"/>
          </p:nvPr>
        </p:nvSpPr>
        <p:spPr>
          <a:xfrm>
            <a:off x="159401" y="124754"/>
            <a:ext cx="118944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Data Science &amp; Machine Learning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in Geography 25/26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366599" y="2390175"/>
            <a:ext cx="5562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Trees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Ensambles intro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Bagging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Decision trees 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Random Forests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758974" y="3429225"/>
            <a:ext cx="1224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sz="2300"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601" y="1982790"/>
            <a:ext cx="5758200" cy="383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Ensembles</a:t>
            </a:r>
            <a:r>
              <a:rPr lang="en-US">
                <a:solidFill>
                  <a:schemeClr val="lt1"/>
                </a:solidFill>
              </a:rPr>
              <a:t> 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18907" l="12679" r="10797" t="14470"/>
          <a:stretch/>
        </p:blipFill>
        <p:spPr>
          <a:xfrm>
            <a:off x="6087350" y="2738363"/>
            <a:ext cx="6104648" cy="427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155800" y="1452675"/>
            <a:ext cx="113964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Using </a:t>
            </a:r>
            <a:r>
              <a:rPr b="1" lang="en-US" sz="2400">
                <a:solidFill>
                  <a:schemeClr val="dk1"/>
                </a:solidFill>
              </a:rPr>
              <a:t>multiple models</a:t>
            </a:r>
            <a:r>
              <a:rPr lang="en-US" sz="2400">
                <a:solidFill>
                  <a:schemeClr val="dk1"/>
                </a:solidFill>
              </a:rPr>
              <a:t> to inform the final model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(in other words, aggregating predictions of collection of models)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use easy</a:t>
            </a:r>
            <a:r>
              <a:rPr b="1" lang="en-US" sz="2400">
                <a:solidFill>
                  <a:schemeClr val="dk1"/>
                </a:solidFill>
              </a:rPr>
              <a:t> “weak” </a:t>
            </a:r>
            <a:r>
              <a:rPr lang="en-US" sz="2400">
                <a:solidFill>
                  <a:schemeClr val="dk1"/>
                </a:solidFill>
              </a:rPr>
              <a:t>models to build stronger prediction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based on </a:t>
            </a:r>
            <a:r>
              <a:rPr b="1" lang="en-US" sz="2400">
                <a:solidFill>
                  <a:schemeClr val="dk1"/>
                </a:solidFill>
              </a:rPr>
              <a:t>wisdom of the crowds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both classifier or regressors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2680525" y="5151450"/>
            <a:ext cx="214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41B47"/>
                </a:solidFill>
              </a:rPr>
              <a:t>Base learner</a:t>
            </a:r>
            <a:endParaRPr b="1" sz="2500">
              <a:solidFill>
                <a:srgbClr val="741B47"/>
              </a:solidFill>
            </a:endParaRPr>
          </a:p>
        </p:txBody>
      </p:sp>
      <p:cxnSp>
        <p:nvCxnSpPr>
          <p:cNvPr id="108" name="Google Shape;108;p15"/>
          <p:cNvCxnSpPr>
            <a:stCxn id="107" idx="3"/>
          </p:cNvCxnSpPr>
          <p:nvPr/>
        </p:nvCxnSpPr>
        <p:spPr>
          <a:xfrm flipH="1" rot="10800000">
            <a:off x="4824925" y="4461750"/>
            <a:ext cx="1314300" cy="9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5"/>
          <p:cNvSpPr txBox="1"/>
          <p:nvPr/>
        </p:nvSpPr>
        <p:spPr>
          <a:xfrm>
            <a:off x="10047600" y="2168975"/>
            <a:ext cx="214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41B47"/>
                </a:solidFill>
              </a:rPr>
              <a:t>Data</a:t>
            </a:r>
            <a:endParaRPr b="1" sz="2500">
              <a:solidFill>
                <a:srgbClr val="741B47"/>
              </a:solidFill>
            </a:endParaRPr>
          </a:p>
        </p:txBody>
      </p:sp>
      <p:cxnSp>
        <p:nvCxnSpPr>
          <p:cNvPr id="110" name="Google Shape;110;p15"/>
          <p:cNvCxnSpPr>
            <a:stCxn id="109" idx="1"/>
          </p:cNvCxnSpPr>
          <p:nvPr/>
        </p:nvCxnSpPr>
        <p:spPr>
          <a:xfrm flipH="1">
            <a:off x="9355800" y="2453675"/>
            <a:ext cx="691800" cy="36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5"/>
          <p:cNvSpPr txBox="1"/>
          <p:nvPr/>
        </p:nvSpPr>
        <p:spPr>
          <a:xfrm>
            <a:off x="0" y="6224700"/>
            <a:ext cx="7139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41B47"/>
                </a:solidFill>
              </a:rPr>
              <a:t>Collective information to enter the final stage</a:t>
            </a:r>
            <a:endParaRPr b="1" sz="2500">
              <a:solidFill>
                <a:srgbClr val="741B47"/>
              </a:solidFill>
            </a:endParaRPr>
          </a:p>
        </p:txBody>
      </p:sp>
      <p:cxnSp>
        <p:nvCxnSpPr>
          <p:cNvPr id="112" name="Google Shape;112;p15"/>
          <p:cNvCxnSpPr/>
          <p:nvPr/>
        </p:nvCxnSpPr>
        <p:spPr>
          <a:xfrm flipH="1" rot="10800000">
            <a:off x="7312250" y="5877150"/>
            <a:ext cx="1072200" cy="53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-541425" y="-114300"/>
            <a:ext cx="13215900" cy="771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>
            <p:ph type="ctrTitle"/>
          </p:nvPr>
        </p:nvSpPr>
        <p:spPr>
          <a:xfrm>
            <a:off x="0" y="0"/>
            <a:ext cx="3994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3 options</a:t>
            </a:r>
            <a:r>
              <a:rPr lang="en-US">
                <a:solidFill>
                  <a:schemeClr val="lt1"/>
                </a:solidFill>
              </a:rPr>
              <a:t> </a:t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50447" l="0" r="50492" t="5066"/>
          <a:stretch/>
        </p:blipFill>
        <p:spPr>
          <a:xfrm>
            <a:off x="212050" y="1532625"/>
            <a:ext cx="4171001" cy="24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b="49793" l="50772" r="822" t="5720"/>
          <a:stretch/>
        </p:blipFill>
        <p:spPr>
          <a:xfrm>
            <a:off x="7782688" y="1532625"/>
            <a:ext cx="4078076" cy="24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25248" r="25243" t="55514"/>
          <a:stretch/>
        </p:blipFill>
        <p:spPr>
          <a:xfrm>
            <a:off x="3864075" y="4436875"/>
            <a:ext cx="4171001" cy="24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10947000" y="6243000"/>
            <a:ext cx="124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source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7161487" y="657300"/>
            <a:ext cx="53205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34F5C"/>
                </a:solidFill>
              </a:rPr>
              <a:t>Boosting</a:t>
            </a:r>
            <a:endParaRPr b="1" sz="32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134F5C"/>
                </a:solidFill>
              </a:rPr>
              <a:t>sequential, learn from past errors</a:t>
            </a:r>
            <a:endParaRPr b="1" sz="2100">
              <a:solidFill>
                <a:srgbClr val="134F5C"/>
              </a:solidFill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3864125" y="3303650"/>
            <a:ext cx="41709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34F5C"/>
                </a:solidFill>
              </a:rPr>
              <a:t>Stacking</a:t>
            </a:r>
            <a:endParaRPr b="1" sz="32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134F5C"/>
                </a:solidFill>
              </a:rPr>
              <a:t>parallel, independent,</a:t>
            </a:r>
            <a:endParaRPr b="1" sz="21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134F5C"/>
                </a:solidFill>
              </a:rPr>
              <a:t>but different models</a:t>
            </a:r>
            <a:endParaRPr b="1" sz="21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34F5C"/>
              </a:solidFill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67100" y="657308"/>
            <a:ext cx="30609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34F5C"/>
                </a:solidFill>
              </a:rPr>
              <a:t>Bagging</a:t>
            </a:r>
            <a:endParaRPr b="1" sz="32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134F5C"/>
                </a:solidFill>
              </a:rPr>
              <a:t>parallel, independent</a:t>
            </a:r>
            <a:endParaRPr b="1" sz="21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34F5C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2223050" y="3384350"/>
            <a:ext cx="148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41B47"/>
                </a:solidFill>
              </a:rPr>
              <a:t>Average</a:t>
            </a:r>
            <a:endParaRPr b="1" sz="2500">
              <a:solidFill>
                <a:srgbClr val="741B47"/>
              </a:solidFill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6127700" y="6219900"/>
            <a:ext cx="148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41B47"/>
                </a:solidFill>
              </a:rPr>
              <a:t>Model</a:t>
            </a:r>
            <a:endParaRPr b="1" sz="2500">
              <a:solidFill>
                <a:srgbClr val="741B47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8035075" y="4505075"/>
            <a:ext cx="41709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34F5C"/>
                </a:solidFill>
              </a:rPr>
              <a:t>(Voting)</a:t>
            </a:r>
            <a:endParaRPr b="1" sz="26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134F5C"/>
                </a:solidFill>
              </a:rPr>
              <a:t>parallel, independent,</a:t>
            </a:r>
            <a:endParaRPr b="1" sz="15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134F5C"/>
                </a:solidFill>
              </a:rPr>
              <a:t>but different models</a:t>
            </a:r>
            <a:endParaRPr b="1" sz="15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134F5C"/>
                </a:solidFill>
              </a:rPr>
              <a:t>take an average vote instead of creating a new model</a:t>
            </a:r>
            <a:endParaRPr b="1" sz="1500">
              <a:solidFill>
                <a:srgbClr val="134F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34F5C"/>
              </a:solidFill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>
            <a:off x="7455825" y="4125900"/>
            <a:ext cx="1817400" cy="6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Ensembles </a:t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3749" r="6765" t="21488"/>
          <a:stretch/>
        </p:blipFill>
        <p:spPr>
          <a:xfrm>
            <a:off x="4656575" y="1564775"/>
            <a:ext cx="7429299" cy="40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169075" y="1263325"/>
            <a:ext cx="11396400" cy="56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Used in: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Finance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credit scoring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Cybersecurity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anomaly, attack detection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Healthcare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disease, outcome prediction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E-commerce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product </a:t>
            </a:r>
            <a:r>
              <a:rPr lang="en-US" sz="2400">
                <a:solidFill>
                  <a:schemeClr val="dk1"/>
                </a:solidFill>
              </a:rPr>
              <a:t>recommendation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Manufacturing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detect defective product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Environmental sci.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air pollution prediction, flood level prediction, climate change impact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>
            <p:ph type="ctrTitle"/>
          </p:nvPr>
        </p:nvSpPr>
        <p:spPr>
          <a:xfrm>
            <a:off x="0" y="0"/>
            <a:ext cx="55512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Random </a:t>
            </a:r>
            <a:r>
              <a:rPr b="1" lang="en-US">
                <a:solidFill>
                  <a:schemeClr val="lt1"/>
                </a:solidFill>
              </a:rPr>
              <a:t>forest</a:t>
            </a:r>
            <a:endParaRPr b="1"/>
          </a:p>
        </p:txBody>
      </p:sp>
      <p:sp>
        <p:nvSpPr>
          <p:cNvPr id="144" name="Google Shape;144;p18"/>
          <p:cNvSpPr txBox="1"/>
          <p:nvPr/>
        </p:nvSpPr>
        <p:spPr>
          <a:xfrm>
            <a:off x="138350" y="1504550"/>
            <a:ext cx="104280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</a:rPr>
              <a:t>Forests are a collection of decision trees</a:t>
            </a:r>
            <a:r>
              <a:rPr lang="en-US" sz="2600">
                <a:solidFill>
                  <a:schemeClr val="dk1"/>
                </a:solidFill>
              </a:rPr>
              <a:t> = an ensemble learner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97800" y="4132525"/>
            <a:ext cx="113964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 non-parametric supervised method that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uses segmentation/stratification of data for prediction</a:t>
            </a:r>
            <a:r>
              <a:rPr lang="en-US" sz="2400">
                <a:solidFill>
                  <a:schemeClr val="dk1"/>
                </a:solidFill>
              </a:rPr>
              <a:t>,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where each split</a:t>
            </a:r>
            <a:r>
              <a:rPr b="1"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is a </a:t>
            </a:r>
            <a:r>
              <a:rPr b="1" lang="en-US" sz="2400">
                <a:solidFill>
                  <a:schemeClr val="dk1"/>
                </a:solidFill>
              </a:rPr>
              <a:t>rule-based decision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-329146" y="26488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 txBox="1"/>
          <p:nvPr>
            <p:ph type="ctrTitle"/>
          </p:nvPr>
        </p:nvSpPr>
        <p:spPr>
          <a:xfrm>
            <a:off x="212274" y="276310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Decision trees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-683025" y="5878925"/>
            <a:ext cx="13215900" cy="1122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Decision trees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155800" y="1452675"/>
            <a:ext cx="113964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 non-parametric supervised method that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uses segmentation/stratification of data for prediction</a:t>
            </a:r>
            <a:r>
              <a:rPr lang="en-US" sz="2400">
                <a:solidFill>
                  <a:schemeClr val="dk1"/>
                </a:solidFill>
              </a:rPr>
              <a:t>,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where each split</a:t>
            </a:r>
            <a:r>
              <a:rPr b="1"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is a </a:t>
            </a:r>
            <a:r>
              <a:rPr b="1" lang="en-US" sz="2400">
                <a:solidFill>
                  <a:schemeClr val="dk1"/>
                </a:solidFill>
              </a:rPr>
              <a:t>rule-based decision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155800" y="5878925"/>
            <a:ext cx="113964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lt1"/>
                </a:solidFill>
              </a:rPr>
              <a:t>The </a:t>
            </a:r>
            <a:r>
              <a:rPr b="1" lang="en-US" sz="1900">
                <a:solidFill>
                  <a:schemeClr val="lt1"/>
                </a:solidFill>
              </a:rPr>
              <a:t>goal </a:t>
            </a:r>
            <a:r>
              <a:rPr lang="en-US" sz="1900">
                <a:solidFill>
                  <a:schemeClr val="lt1"/>
                </a:solidFill>
              </a:rPr>
              <a:t>is to split data into </a:t>
            </a:r>
            <a:r>
              <a:rPr b="1" lang="en-US" sz="1900">
                <a:solidFill>
                  <a:schemeClr val="lt1"/>
                </a:solidFill>
              </a:rPr>
              <a:t>homogenous</a:t>
            </a:r>
            <a:r>
              <a:rPr lang="en-US" sz="1900">
                <a:solidFill>
                  <a:schemeClr val="lt1"/>
                </a:solidFill>
              </a:rPr>
              <a:t> groups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lt1"/>
                </a:solidFill>
              </a:rPr>
              <a:t>i.e. what is the value of X that allows me to split the data into two groups so I can predict the average Y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425" y="2393225"/>
            <a:ext cx="5658250" cy="331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2625575" y="3997600"/>
            <a:ext cx="1139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Who survived titanic?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-683025" y="5878925"/>
            <a:ext cx="13215900" cy="1122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Decision trees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155800" y="5878925"/>
            <a:ext cx="113964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The </a:t>
            </a:r>
            <a:r>
              <a:rPr b="1" lang="en-US" sz="1900">
                <a:solidFill>
                  <a:schemeClr val="lt1"/>
                </a:solidFill>
              </a:rPr>
              <a:t>goal </a:t>
            </a:r>
            <a:r>
              <a:rPr lang="en-US" sz="1900">
                <a:solidFill>
                  <a:schemeClr val="lt1"/>
                </a:solidFill>
              </a:rPr>
              <a:t>is to split data into </a:t>
            </a:r>
            <a:r>
              <a:rPr b="1" lang="en-US" sz="1900">
                <a:solidFill>
                  <a:schemeClr val="lt1"/>
                </a:solidFill>
              </a:rPr>
              <a:t>homogenous</a:t>
            </a:r>
            <a:r>
              <a:rPr lang="en-US" sz="1900">
                <a:solidFill>
                  <a:schemeClr val="lt1"/>
                </a:solidFill>
              </a:rPr>
              <a:t> groups = </a:t>
            </a:r>
            <a:r>
              <a:rPr b="1" lang="en-US" sz="1900">
                <a:solidFill>
                  <a:schemeClr val="lt1"/>
                </a:solidFill>
              </a:rPr>
              <a:t>recursive binary splitting (top-down)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i.e. what is the value of X that allows me to split the data into two groups so I can predict the average Y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25" y="1464038"/>
            <a:ext cx="11887200" cy="407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 txBox="1"/>
          <p:nvPr>
            <p:ph type="ctrTitle"/>
          </p:nvPr>
        </p:nvSpPr>
        <p:spPr>
          <a:xfrm>
            <a:off x="0" y="0"/>
            <a:ext cx="39603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Anatomy</a:t>
            </a:r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900" y="1719425"/>
            <a:ext cx="8933102" cy="502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/>
        </p:nvSpPr>
        <p:spPr>
          <a:xfrm>
            <a:off x="172925" y="1487250"/>
            <a:ext cx="59145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Decision tree </a:t>
            </a:r>
            <a:r>
              <a:rPr b="1" lang="en-US" sz="2400">
                <a:solidFill>
                  <a:schemeClr val="dk1"/>
                </a:solidFill>
              </a:rPr>
              <a:t>flexibility</a:t>
            </a:r>
            <a:r>
              <a:rPr lang="en-US" sz="2400">
                <a:solidFill>
                  <a:schemeClr val="dk1"/>
                </a:solidFill>
              </a:rPr>
              <a:t> is based on: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its depth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size of the leaves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complexity (cp)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172925" y="5759088"/>
            <a:ext cx="5914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Adjusting the branches/leaf =</a:t>
            </a:r>
            <a:r>
              <a:rPr b="1" lang="en-US" sz="2400">
                <a:solidFill>
                  <a:schemeClr val="dk1"/>
                </a:solidFill>
              </a:rPr>
              <a:t> pruning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10255075" y="6119100"/>
            <a:ext cx="199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Terminal or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external node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10089075" y="2967375"/>
            <a:ext cx="199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Internal node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968600" y="0"/>
            <a:ext cx="2231150" cy="22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