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Play"/>
      <p:regular r:id="rId20"/>
      <p:bold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hLBZyazn45bxOk6z+n9tna2Q+z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regular.fntdata"/><Relationship Id="rId22" Type="http://schemas.openxmlformats.org/officeDocument/2006/relationships/font" Target="fonts/OpenSans-regular.fntdata"/><Relationship Id="rId21" Type="http://schemas.openxmlformats.org/officeDocument/2006/relationships/font" Target="fonts/Play-bold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bootstrapped sample, it will retail all </a:t>
            </a:r>
            <a:r>
              <a:rPr lang="en-US"/>
              <a:t>the</a:t>
            </a:r>
            <a:r>
              <a:rPr lang="en-US"/>
              <a:t> properties of the original data, </a:t>
            </a:r>
            <a:r>
              <a:rPr lang="en-US"/>
              <a:t>unless</a:t>
            </a:r>
            <a:r>
              <a:rPr lang="en-US"/>
              <a:t> it breaks the IID </a:t>
            </a:r>
            <a:r>
              <a:rPr lang="en-US"/>
              <a:t>assumption</a:t>
            </a:r>
            <a:r>
              <a:rPr lang="en-US"/>
              <a:t>, don’t have enough data, or contains one massive outlier</a:t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c6974c3f56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3c6974c3f56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c6974c3f56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3c6974c3f56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more </a:t>
            </a:r>
            <a:r>
              <a:rPr b="1" lang="en-US"/>
              <a:t>complex</a:t>
            </a:r>
            <a:r>
              <a:rPr lang="en-US"/>
              <a:t> the model </a:t>
            </a:r>
            <a:r>
              <a:rPr lang="en-US"/>
              <a:t>the</a:t>
            </a:r>
            <a:r>
              <a:rPr lang="en-US"/>
              <a:t> lower the </a:t>
            </a:r>
            <a:r>
              <a:rPr b="1" lang="en-US"/>
              <a:t>training</a:t>
            </a:r>
            <a:r>
              <a:rPr lang="en-US"/>
              <a:t> error is. We are </a:t>
            </a:r>
            <a:r>
              <a:rPr lang="en-US"/>
              <a:t>constantly</a:t>
            </a:r>
            <a:r>
              <a:rPr lang="en-US"/>
              <a:t> improving our data fit on training data.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Test</a:t>
            </a:r>
            <a:r>
              <a:rPr lang="en-US"/>
              <a:t> error decreases initially with model complexity, but eventually will reverse and increases as it overfits the data. We are improving model </a:t>
            </a:r>
            <a:r>
              <a:rPr lang="en-US"/>
              <a:t>until</a:t>
            </a:r>
            <a:r>
              <a:rPr lang="en-US"/>
              <a:t> we are not anymore. At some point we have already fit in most of the important features and we start adding noise into the model to </a:t>
            </a:r>
            <a:r>
              <a:rPr lang="en-US"/>
              <a:t>capture</a:t>
            </a:r>
            <a:r>
              <a:rPr lang="en-US"/>
              <a:t> the data, but this noise becomes detrimental when predicting for new data.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AIC estimates the relative amount of information lost by a given model.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Unexplained variation in the dependent variable and the number of explanatory variables increase the value of BIC.</a:t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Widely used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5-10 folds are good choices. If you increase 5-6, the amount of observations in the initial fold will be little different than if you would choose 10.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Observe both, the </a:t>
            </a:r>
            <a:r>
              <a:rPr lang="en-US"/>
              <a:t>separate</a:t>
            </a:r>
            <a:r>
              <a:rPr lang="en-US"/>
              <a:t> MSEs (Lets you know how much the model accuracy changes with the </a:t>
            </a:r>
            <a:r>
              <a:rPr lang="en-US"/>
              <a:t>different</a:t>
            </a:r>
            <a:r>
              <a:rPr lang="en-US"/>
              <a:t> data as well as the average MSE.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After the cross-validation, you then re-train your model one last time on the entire dataset using the best settings from CV (hyperparameters). Here best model, closest to average MSE is at 10th iteration</a:t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c6974c3f56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Maximum test accuracy is 8, then its just constant, so we use k=8 as the parameter in our final model. But simplicity is often beter in </a:t>
            </a:r>
            <a:r>
              <a:rPr lang="en-US"/>
              <a:t>models</a:t>
            </a:r>
            <a:r>
              <a:rPr lang="en-US"/>
              <a:t> so choosing k = 4 or k=6 might </a:t>
            </a:r>
            <a:r>
              <a:rPr lang="en-US"/>
              <a:t>achieve</a:t>
            </a:r>
            <a:r>
              <a:rPr lang="en-US"/>
              <a:t> the same results (or close the same) bu uses simpler model.</a:t>
            </a:r>
            <a:endParaRPr/>
          </a:p>
        </p:txBody>
      </p:sp>
      <p:sp>
        <p:nvSpPr>
          <p:cNvPr id="149" name="Google Shape;149;g3c6974c3f56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special case of K-fold CV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Useful</a:t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med">
        <p14:gallery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541425" y="-114300"/>
            <a:ext cx="13215900" cy="14397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Last week’s comprehension questions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/>
          <p:nvPr/>
        </p:nvSpPr>
        <p:spPr>
          <a:xfrm>
            <a:off x="-541421" y="-114300"/>
            <a:ext cx="13215900" cy="895696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1"/>
          <p:cNvSpPr txBox="1"/>
          <p:nvPr>
            <p:ph type="ctrTitle"/>
          </p:nvPr>
        </p:nvSpPr>
        <p:spPr>
          <a:xfrm>
            <a:off x="-1" y="0"/>
            <a:ext cx="6450678" cy="7813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 sz="4400">
                <a:solidFill>
                  <a:schemeClr val="lt1"/>
                </a:solidFill>
              </a:rPr>
              <a:t>Keep in mind…</a:t>
            </a:r>
            <a:endParaRPr sz="4400"/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849743"/>
            <a:ext cx="5498348" cy="25792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11"/>
          <p:cNvCxnSpPr/>
          <p:nvPr/>
        </p:nvCxnSpPr>
        <p:spPr>
          <a:xfrm>
            <a:off x="6529214" y="3429001"/>
            <a:ext cx="4814151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74" name="Google Shape;174;p11"/>
          <p:cNvSpPr txBox="1"/>
          <p:nvPr/>
        </p:nvSpPr>
        <p:spPr>
          <a:xfrm>
            <a:off x="7905936" y="3561145"/>
            <a:ext cx="16972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  <p:sp>
        <p:nvSpPr>
          <p:cNvPr id="175" name="Google Shape;175;p11"/>
          <p:cNvSpPr txBox="1"/>
          <p:nvPr/>
        </p:nvSpPr>
        <p:spPr>
          <a:xfrm>
            <a:off x="1756002" y="1450570"/>
            <a:ext cx="3324949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data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 testing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One-step prediction</a:t>
            </a:r>
            <a:endParaRPr/>
          </a:p>
        </p:txBody>
      </p:sp>
      <p:pic>
        <p:nvPicPr>
          <p:cNvPr descr="A graph of a sample&#10;&#10;AI-generated content may be incorrect." id="176" name="Google Shape;17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51" y="4141953"/>
            <a:ext cx="6264958" cy="257925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1"/>
          <p:cNvSpPr txBox="1"/>
          <p:nvPr/>
        </p:nvSpPr>
        <p:spPr>
          <a:xfrm>
            <a:off x="7010862" y="4407819"/>
            <a:ext cx="4225837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Spatial data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Random spatial sampling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Spatial blocking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2"/>
          <p:cNvSpPr txBox="1"/>
          <p:nvPr>
            <p:ph type="ctrTitle"/>
          </p:nvPr>
        </p:nvSpPr>
        <p:spPr>
          <a:xfrm>
            <a:off x="0" y="233150"/>
            <a:ext cx="48573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Bootstrapping</a:t>
            </a:r>
            <a:endParaRPr/>
          </a:p>
        </p:txBody>
      </p:sp>
      <p:pic>
        <p:nvPicPr>
          <p:cNvPr id="184" name="Google Shape;18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0325" y="3178675"/>
            <a:ext cx="8909647" cy="366814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2"/>
          <p:cNvSpPr txBox="1"/>
          <p:nvPr/>
        </p:nvSpPr>
        <p:spPr>
          <a:xfrm>
            <a:off x="346503" y="1393065"/>
            <a:ext cx="116544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Powerful and </a:t>
            </a:r>
            <a:r>
              <a:rPr b="1" lang="en-US" sz="2200"/>
              <a:t>versatile</a:t>
            </a:r>
            <a:r>
              <a:rPr lang="en-US" sz="2200"/>
              <a:t> non-parametric </a:t>
            </a:r>
            <a:r>
              <a:rPr b="1" lang="en-US" sz="2200"/>
              <a:t>method of resampling </a:t>
            </a:r>
            <a:r>
              <a:rPr lang="en-US" sz="2200"/>
              <a:t>used for quantification of uncertainty for given estimation</a:t>
            </a:r>
            <a:endParaRPr sz="22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Comes from “P</a:t>
            </a:r>
            <a:r>
              <a:rPr lang="en-US" sz="2200"/>
              <a:t>ulling yourself up by your bootstraps”; achieving something big through personal effort alone</a:t>
            </a:r>
            <a:endParaRPr sz="2200"/>
          </a:p>
        </p:txBody>
      </p:sp>
      <p:pic>
        <p:nvPicPr>
          <p:cNvPr id="186" name="Google Shape;186;p12"/>
          <p:cNvPicPr preferRelativeResize="0"/>
          <p:nvPr/>
        </p:nvPicPr>
        <p:blipFill rotWithShape="1">
          <a:blip r:embed="rId4">
            <a:alphaModFix/>
          </a:blip>
          <a:srcRect b="10189" l="13808" r="60255" t="22237"/>
          <a:stretch/>
        </p:blipFill>
        <p:spPr>
          <a:xfrm>
            <a:off x="77725" y="3449100"/>
            <a:ext cx="1400721" cy="340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c6974c3f56_0_36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3c6974c3f56_0_36"/>
          <p:cNvSpPr txBox="1"/>
          <p:nvPr>
            <p:ph type="ctrTitle"/>
          </p:nvPr>
        </p:nvSpPr>
        <p:spPr>
          <a:xfrm>
            <a:off x="0" y="233150"/>
            <a:ext cx="48573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Bootstrapping</a:t>
            </a:r>
            <a:endParaRPr/>
          </a:p>
        </p:txBody>
      </p:sp>
      <p:sp>
        <p:nvSpPr>
          <p:cNvPr id="193" name="Google Shape;193;g3c6974c3f56_0_36"/>
          <p:cNvSpPr txBox="1"/>
          <p:nvPr/>
        </p:nvSpPr>
        <p:spPr>
          <a:xfrm>
            <a:off x="780448" y="1684500"/>
            <a:ext cx="63309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With replacement</a:t>
            </a:r>
            <a:endParaRPr sz="2200"/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each observation can be used multiple times</a:t>
            </a:r>
            <a:endParaRPr sz="2200"/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observations are independent of each other </a:t>
            </a:r>
            <a:endParaRPr sz="2200"/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can draw big samples</a:t>
            </a:r>
            <a:endParaRPr sz="22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94" name="Google Shape;194;g3c6974c3f56_0_36"/>
          <p:cNvSpPr txBox="1"/>
          <p:nvPr/>
        </p:nvSpPr>
        <p:spPr>
          <a:xfrm>
            <a:off x="780447" y="4547325"/>
            <a:ext cx="7606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Without replacement</a:t>
            </a:r>
            <a:endParaRPr sz="2200"/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each observation can only be used once</a:t>
            </a:r>
            <a:endParaRPr sz="2200"/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technically this is k-fold (k-sample) cross-validation</a:t>
            </a: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c6974c3f56_0_28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3c6974c3f56_0_28"/>
          <p:cNvSpPr txBox="1"/>
          <p:nvPr>
            <p:ph type="ctrTitle"/>
          </p:nvPr>
        </p:nvSpPr>
        <p:spPr>
          <a:xfrm>
            <a:off x="0" y="233150"/>
            <a:ext cx="81216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Bootstrapping - use</a:t>
            </a:r>
            <a:endParaRPr/>
          </a:p>
        </p:txBody>
      </p:sp>
      <p:sp>
        <p:nvSpPr>
          <p:cNvPr id="201" name="Google Shape;201;g3c6974c3f56_0_28"/>
          <p:cNvSpPr txBox="1"/>
          <p:nvPr/>
        </p:nvSpPr>
        <p:spPr>
          <a:xfrm>
            <a:off x="573175" y="1709800"/>
            <a:ext cx="7451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arenR"/>
            </a:pPr>
            <a:r>
              <a:rPr lang="en-US" sz="2200">
                <a:solidFill>
                  <a:schemeClr val="dk1"/>
                </a:solidFill>
              </a:rPr>
              <a:t>Make a bootstrap data (X random samples)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arenR"/>
            </a:pPr>
            <a:r>
              <a:rPr lang="en-US" sz="2200">
                <a:solidFill>
                  <a:schemeClr val="dk1"/>
                </a:solidFill>
              </a:rPr>
              <a:t>Estimate something (mean, make a model, …)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arenR"/>
            </a:pPr>
            <a:r>
              <a:rPr lang="en-US" sz="2200">
                <a:solidFill>
                  <a:schemeClr val="dk1"/>
                </a:solidFill>
              </a:rPr>
              <a:t>Keep track of the estimates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02" name="Google Shape;202;g3c6974c3f56_0_28"/>
          <p:cNvSpPr txBox="1"/>
          <p:nvPr/>
        </p:nvSpPr>
        <p:spPr>
          <a:xfrm>
            <a:off x="3536150" y="4400775"/>
            <a:ext cx="84780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lphaUcPeriod"/>
            </a:pPr>
            <a:r>
              <a:rPr lang="en-US" sz="2200">
                <a:solidFill>
                  <a:schemeClr val="dk1"/>
                </a:solidFill>
              </a:rPr>
              <a:t>It acts as a </a:t>
            </a:r>
            <a:r>
              <a:rPr b="1" lang="en-US" sz="2200">
                <a:solidFill>
                  <a:schemeClr val="dk1"/>
                </a:solidFill>
              </a:rPr>
              <a:t>substitute for parametric tests</a:t>
            </a:r>
            <a:r>
              <a:rPr lang="en-US" sz="2200">
                <a:solidFill>
                  <a:schemeClr val="dk1"/>
                </a:solidFill>
              </a:rPr>
              <a:t> to determine if results are statistically significant.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lphaUcPeriod"/>
            </a:pPr>
            <a:r>
              <a:rPr b="1" lang="en-US" sz="2200">
                <a:solidFill>
                  <a:schemeClr val="dk1"/>
                </a:solidFill>
              </a:rPr>
              <a:t>assess uncertainty</a:t>
            </a:r>
            <a:r>
              <a:rPr lang="en-US" sz="2200">
                <a:solidFill>
                  <a:schemeClr val="dk1"/>
                </a:solidFill>
              </a:rPr>
              <a:t> around our complex estimates (for example confidence intervals, ratios,..)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lphaUcPeriod"/>
            </a:pPr>
            <a:r>
              <a:rPr lang="en-US" sz="2200">
                <a:solidFill>
                  <a:schemeClr val="dk1"/>
                </a:solidFill>
              </a:rPr>
              <a:t>…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lphaUcPeriod"/>
            </a:pPr>
            <a:r>
              <a:rPr lang="en-US" sz="2200">
                <a:solidFill>
                  <a:schemeClr val="dk1"/>
                </a:solidFill>
              </a:rPr>
              <a:t>…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3"/>
          <p:cNvSpPr txBox="1"/>
          <p:nvPr>
            <p:ph type="ctrTitle"/>
          </p:nvPr>
        </p:nvSpPr>
        <p:spPr>
          <a:xfrm>
            <a:off x="0" y="0"/>
            <a:ext cx="54966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Summary</a:t>
            </a:r>
            <a:endParaRPr/>
          </a:p>
        </p:txBody>
      </p:sp>
      <p:sp>
        <p:nvSpPr>
          <p:cNvPr id="209" name="Google Shape;209;p13"/>
          <p:cNvSpPr txBox="1"/>
          <p:nvPr/>
        </p:nvSpPr>
        <p:spPr>
          <a:xfrm>
            <a:off x="416725" y="1666875"/>
            <a:ext cx="116085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-US" sz="2800">
                <a:solidFill>
                  <a:schemeClr val="dk1"/>
                </a:solidFill>
              </a:rPr>
              <a:t>Cross-validation is an method of splitting data that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used for both model validation &amp; selection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hold-out method is used in DS naturally for model </a:t>
            </a:r>
            <a:r>
              <a:rPr lang="en-US" sz="2800">
                <a:solidFill>
                  <a:schemeClr val="dk1"/>
                </a:solidFill>
              </a:rPr>
              <a:t>selection</a:t>
            </a:r>
            <a:r>
              <a:rPr lang="en-US" sz="2800">
                <a:solidFill>
                  <a:schemeClr val="dk1"/>
                </a:solidFill>
              </a:rPr>
              <a:t>, but K-fold is often a </a:t>
            </a:r>
            <a:r>
              <a:rPr lang="en-US" sz="2800">
                <a:solidFill>
                  <a:schemeClr val="dk1"/>
                </a:solidFill>
              </a:rPr>
              <a:t>default</a:t>
            </a:r>
            <a:r>
              <a:rPr lang="en-US" sz="2800">
                <a:solidFill>
                  <a:schemeClr val="dk1"/>
                </a:solidFill>
              </a:rPr>
              <a:t> </a:t>
            </a:r>
            <a:endParaRPr sz="2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Bootstrapping</a:t>
            </a:r>
            <a:r>
              <a:rPr lang="en-US" sz="2800">
                <a:solidFill>
                  <a:schemeClr val="dk1"/>
                </a:solidFill>
              </a:rPr>
              <a:t> is </a:t>
            </a:r>
            <a:r>
              <a:rPr lang="en-US" sz="2800">
                <a:solidFill>
                  <a:schemeClr val="dk1"/>
                </a:solidFill>
              </a:rPr>
              <a:t>repurposing</a:t>
            </a:r>
            <a:r>
              <a:rPr lang="en-US" sz="2800">
                <a:solidFill>
                  <a:schemeClr val="dk1"/>
                </a:solidFill>
              </a:rPr>
              <a:t> the  data to create random samples aiding in our estimation certainty</a:t>
            </a:r>
            <a:endParaRPr sz="2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/>
          <p:nvPr/>
        </p:nvSpPr>
        <p:spPr>
          <a:xfrm>
            <a:off x="4479533" y="3935658"/>
            <a:ext cx="641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Comprehension: </a:t>
            </a:r>
            <a:r>
              <a:rPr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5.4.3, 5.4.5, 5.4.9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4"/>
          <p:cNvSpPr/>
          <p:nvPr/>
        </p:nvSpPr>
        <p:spPr>
          <a:xfrm>
            <a:off x="-541421" y="-114300"/>
            <a:ext cx="13216021" cy="1377616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4"/>
          <p:cNvSpPr txBox="1"/>
          <p:nvPr>
            <p:ph type="ctrTitle"/>
          </p:nvPr>
        </p:nvSpPr>
        <p:spPr>
          <a:xfrm>
            <a:off x="-630298" y="-1950988"/>
            <a:ext cx="10875818" cy="31220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Reading and comprehension</a:t>
            </a:r>
            <a:endParaRPr/>
          </a:p>
        </p:txBody>
      </p:sp>
      <p:sp>
        <p:nvSpPr>
          <p:cNvPr id="217" name="Google Shape;217;p14"/>
          <p:cNvSpPr txBox="1"/>
          <p:nvPr/>
        </p:nvSpPr>
        <p:spPr>
          <a:xfrm>
            <a:off x="4479533" y="2915338"/>
            <a:ext cx="64110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Reading: Chapter </a:t>
            </a:r>
            <a:r>
              <a:rPr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6125" y="2598241"/>
            <a:ext cx="1743075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4"/>
          <p:cNvSpPr txBox="1"/>
          <p:nvPr/>
        </p:nvSpPr>
        <p:spPr>
          <a:xfrm>
            <a:off x="4479571" y="5081408"/>
            <a:ext cx="641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Lab:  ISL </a:t>
            </a:r>
            <a:r>
              <a:rPr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b="0" i="0" lang="en-US" sz="18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lab (section </a:t>
            </a:r>
            <a:r>
              <a:rPr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5.3</a:t>
            </a:r>
            <a:r>
              <a:rPr b="0" i="0" lang="en-US" sz="18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-460050" y="6017425"/>
            <a:ext cx="13215900" cy="14301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-541421" y="-114301"/>
            <a:ext cx="13215900" cy="17808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>
            <p:ph type="ctrTitle"/>
          </p:nvPr>
        </p:nvSpPr>
        <p:spPr>
          <a:xfrm>
            <a:off x="159401" y="124754"/>
            <a:ext cx="11894400" cy="14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Data Science &amp; Machine Learning 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in Geography 25/26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3366599" y="2390175"/>
            <a:ext cx="5562600" cy="2308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Resampling</a:t>
            </a:r>
            <a:endParaRPr/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/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</a:t>
            </a:r>
            <a:endParaRPr/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758974" y="3429225"/>
            <a:ext cx="1224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-541421" y="-114300"/>
            <a:ext cx="13216021" cy="1377616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>
            <p:ph type="ctrTitle"/>
          </p:nvPr>
        </p:nvSpPr>
        <p:spPr>
          <a:xfrm>
            <a:off x="-1" y="0"/>
            <a:ext cx="50058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Overview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6838461" y="2126094"/>
            <a:ext cx="274145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arenR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Cross-validation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arenR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Bootstrap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2502899" y="2433872"/>
            <a:ext cx="23487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Resampling</a:t>
            </a:r>
            <a:endParaRPr/>
          </a:p>
        </p:txBody>
      </p:sp>
      <p:cxnSp>
        <p:nvCxnSpPr>
          <p:cNvPr id="106" name="Google Shape;106;p3"/>
          <p:cNvCxnSpPr>
            <a:stCxn id="105" idx="3"/>
          </p:cNvCxnSpPr>
          <p:nvPr/>
        </p:nvCxnSpPr>
        <p:spPr>
          <a:xfrm flipH="1" rot="10800000">
            <a:off x="4851619" y="2433760"/>
            <a:ext cx="1953000" cy="292500"/>
          </a:xfrm>
          <a:prstGeom prst="straightConnector1">
            <a:avLst/>
          </a:prstGeom>
          <a:noFill/>
          <a:ln cap="flat" cmpd="sng" w="9525">
            <a:solidFill>
              <a:srgbClr val="115D8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" name="Google Shape;107;p3"/>
          <p:cNvCxnSpPr>
            <a:stCxn id="105" idx="3"/>
          </p:cNvCxnSpPr>
          <p:nvPr/>
        </p:nvCxnSpPr>
        <p:spPr>
          <a:xfrm>
            <a:off x="4851619" y="2726260"/>
            <a:ext cx="1953000" cy="368700"/>
          </a:xfrm>
          <a:prstGeom prst="straightConnector1">
            <a:avLst/>
          </a:prstGeom>
          <a:noFill/>
          <a:ln cap="flat" cmpd="sng" w="9525">
            <a:solidFill>
              <a:srgbClr val="115D8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8" name="Google Shape;108;p3"/>
          <p:cNvSpPr txBox="1"/>
          <p:nvPr/>
        </p:nvSpPr>
        <p:spPr>
          <a:xfrm>
            <a:off x="-29410" y="4189201"/>
            <a:ext cx="6125410" cy="2677656"/>
          </a:xfrm>
          <a:prstGeom prst="rect">
            <a:avLst/>
          </a:prstGeom>
          <a:solidFill>
            <a:srgbClr val="D9E5F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for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selection</a:t>
            </a:r>
            <a:endParaRPr/>
          </a:p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validation</a:t>
            </a:r>
            <a:endParaRPr/>
          </a:p>
          <a:p>
            <a:pPr indent="-1079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6066589" y="4180344"/>
            <a:ext cx="6096000" cy="2678100"/>
          </a:xfrm>
          <a:prstGeom prst="rect">
            <a:avLst/>
          </a:prstGeom>
          <a:solidFill>
            <a:srgbClr val="D9E5F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Cross-validation methods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Validation Set Approach</a:t>
            </a:r>
            <a:endParaRPr/>
          </a:p>
          <a:p>
            <a:pPr indent="-514350" lvl="0" marL="514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lang="en-US" sz="2800"/>
              <a:t>K-Fold</a:t>
            </a:r>
            <a:endParaRPr/>
          </a:p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-US" sz="2800">
                <a:solidFill>
                  <a:schemeClr val="dk1"/>
                </a:solidFill>
              </a:rPr>
              <a:t>LOOCV</a:t>
            </a:r>
            <a:endParaRPr sz="2800">
              <a:solidFill>
                <a:schemeClr val="dk1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/>
          <p:nvPr/>
        </p:nvSpPr>
        <p:spPr>
          <a:xfrm>
            <a:off x="-541421" y="0"/>
            <a:ext cx="12993886" cy="484795"/>
          </a:xfrm>
          <a:prstGeom prst="rect">
            <a:avLst/>
          </a:prstGeom>
          <a:solidFill>
            <a:srgbClr val="143C64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 txBox="1"/>
          <p:nvPr>
            <p:ph type="ctrTitle"/>
          </p:nvPr>
        </p:nvSpPr>
        <p:spPr>
          <a:xfrm>
            <a:off x="2705245" y="66211"/>
            <a:ext cx="6500553" cy="4690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 sz="4000">
                <a:solidFill>
                  <a:schemeClr val="lt1"/>
                </a:solidFill>
              </a:rPr>
              <a:t>Cross - validation</a:t>
            </a:r>
            <a:endParaRPr sz="4000">
              <a:solidFill>
                <a:schemeClr val="lt1"/>
              </a:solidFill>
            </a:endParaRPr>
          </a:p>
        </p:txBody>
      </p:sp>
      <p:pic>
        <p:nvPicPr>
          <p:cNvPr descr="A chart with blue and red squares&#10;&#10;AI-generated content may be incorrect." id="116" name="Google Shape;116;p5"/>
          <p:cNvPicPr preferRelativeResize="0"/>
          <p:nvPr/>
        </p:nvPicPr>
        <p:blipFill rotWithShape="1">
          <a:blip r:embed="rId3">
            <a:alphaModFix/>
          </a:blip>
          <a:srcRect b="17981" l="0" r="66279" t="1"/>
          <a:stretch/>
        </p:blipFill>
        <p:spPr>
          <a:xfrm>
            <a:off x="3217679" y="3749342"/>
            <a:ext cx="6480503" cy="292605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/>
          <p:nvPr/>
        </p:nvSpPr>
        <p:spPr>
          <a:xfrm>
            <a:off x="9091354" y="800334"/>
            <a:ext cx="310064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Train–test split 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50/50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60/40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70/30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80/20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246612" y="800334"/>
            <a:ext cx="650055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Split the data into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 set 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set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0" i="0" lang="en-US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random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-541421" y="-114300"/>
            <a:ext cx="13216021" cy="1377616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 txBox="1"/>
          <p:nvPr>
            <p:ph type="ctrTitle"/>
          </p:nvPr>
        </p:nvSpPr>
        <p:spPr>
          <a:xfrm>
            <a:off x="1" y="0"/>
            <a:ext cx="113148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Bias variance tradeoff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804200" y="1351025"/>
            <a:ext cx="11870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/>
              <a:t>Training</a:t>
            </a:r>
            <a:r>
              <a:rPr lang="en-US" sz="2800"/>
              <a:t> vs </a:t>
            </a:r>
            <a:r>
              <a:rPr b="1" lang="en-US" sz="2800"/>
              <a:t>Testing</a:t>
            </a:r>
            <a:r>
              <a:rPr lang="en-US" sz="2800"/>
              <a:t> performance with </a:t>
            </a:r>
            <a:r>
              <a:rPr lang="en-US" sz="2800"/>
              <a:t>error</a:t>
            </a:r>
            <a:r>
              <a:rPr lang="en-US" sz="2800"/>
              <a:t> rate (also Cp, AIC, BIC)</a:t>
            </a:r>
            <a:endParaRPr/>
          </a:p>
          <a:p>
            <a:pPr indent="-1079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b="6989" l="9307" r="8906" t="5970"/>
          <a:stretch/>
        </p:blipFill>
        <p:spPr>
          <a:xfrm>
            <a:off x="3362300" y="1958900"/>
            <a:ext cx="6037525" cy="48095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4"/>
          <p:cNvCxnSpPr/>
          <p:nvPr/>
        </p:nvCxnSpPr>
        <p:spPr>
          <a:xfrm flipH="1">
            <a:off x="8215525" y="4078625"/>
            <a:ext cx="1330500" cy="1213500"/>
          </a:xfrm>
          <a:prstGeom prst="straightConnector1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8" name="Google Shape;128;p4"/>
          <p:cNvSpPr txBox="1"/>
          <p:nvPr/>
        </p:nvSpPr>
        <p:spPr>
          <a:xfrm>
            <a:off x="9648325" y="3551825"/>
            <a:ext cx="22806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Not improving anymore, but </a:t>
            </a:r>
            <a:r>
              <a:rPr lang="en-US" sz="2100">
                <a:solidFill>
                  <a:schemeClr val="dk1"/>
                </a:solidFill>
              </a:rPr>
              <a:t>adding</a:t>
            </a:r>
            <a:r>
              <a:rPr lang="en-US" sz="2100">
                <a:solidFill>
                  <a:schemeClr val="dk1"/>
                </a:solidFill>
              </a:rPr>
              <a:t> </a:t>
            </a:r>
            <a:r>
              <a:rPr b="1" lang="en-US" sz="2100">
                <a:solidFill>
                  <a:schemeClr val="dk1"/>
                </a:solidFill>
              </a:rPr>
              <a:t>noise</a:t>
            </a:r>
            <a:endParaRPr b="1" sz="2100">
              <a:solidFill>
                <a:schemeClr val="dk1"/>
              </a:solidFill>
            </a:endParaRPr>
          </a:p>
        </p:txBody>
      </p:sp>
      <p:cxnSp>
        <p:nvCxnSpPr>
          <p:cNvPr id="129" name="Google Shape;129;p4"/>
          <p:cNvCxnSpPr/>
          <p:nvPr/>
        </p:nvCxnSpPr>
        <p:spPr>
          <a:xfrm>
            <a:off x="2602125" y="3713150"/>
            <a:ext cx="1944300" cy="350700"/>
          </a:xfrm>
          <a:prstGeom prst="straightConnector1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0" name="Google Shape;130;p4"/>
          <p:cNvSpPr txBox="1"/>
          <p:nvPr/>
        </p:nvSpPr>
        <p:spPr>
          <a:xfrm>
            <a:off x="722525" y="3090250"/>
            <a:ext cx="22806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I</a:t>
            </a:r>
            <a:r>
              <a:rPr lang="en-US" sz="2100">
                <a:solidFill>
                  <a:schemeClr val="dk1"/>
                </a:solidFill>
              </a:rPr>
              <a:t>mproving the model fit &amp; prediction</a:t>
            </a:r>
            <a:endParaRPr b="1"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>
            <a:off x="-541421" y="0"/>
            <a:ext cx="12993886" cy="484795"/>
          </a:xfrm>
          <a:prstGeom prst="rect">
            <a:avLst/>
          </a:prstGeom>
          <a:solidFill>
            <a:srgbClr val="143C64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 txBox="1"/>
          <p:nvPr>
            <p:ph type="ctrTitle"/>
          </p:nvPr>
        </p:nvSpPr>
        <p:spPr>
          <a:xfrm>
            <a:off x="2705245" y="66211"/>
            <a:ext cx="6500553" cy="4690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 sz="4000">
                <a:solidFill>
                  <a:schemeClr val="lt1"/>
                </a:solidFill>
              </a:rPr>
              <a:t>Cross - validation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90684" y="484795"/>
            <a:ext cx="2930240" cy="73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K-fold</a:t>
            </a:r>
            <a:endParaRPr/>
          </a:p>
        </p:txBody>
      </p:sp>
      <p:pic>
        <p:nvPicPr>
          <p:cNvPr descr="A chart with blue and red squares&#10;&#10;AI-generated content may be incorrect." id="138" name="Google Shape;138;p7"/>
          <p:cNvPicPr preferRelativeResize="0"/>
          <p:nvPr/>
        </p:nvPicPr>
        <p:blipFill rotWithShape="1">
          <a:blip r:embed="rId3">
            <a:alphaModFix/>
          </a:blip>
          <a:srcRect b="19071" l="66355" r="-75" t="1565"/>
          <a:stretch/>
        </p:blipFill>
        <p:spPr>
          <a:xfrm>
            <a:off x="2977427" y="3906982"/>
            <a:ext cx="6602905" cy="288480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/>
        </p:nvSpPr>
        <p:spPr>
          <a:xfrm>
            <a:off x="340821" y="2042545"/>
            <a:ext cx="92395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Split the data into </a:t>
            </a:r>
            <a:r>
              <a:rPr b="1" i="0" lang="en-US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-folds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(k-equal parts)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0"/>
          <p:cNvSpPr txBox="1"/>
          <p:nvPr>
            <p:ph type="ctrTitle"/>
          </p:nvPr>
        </p:nvSpPr>
        <p:spPr>
          <a:xfrm>
            <a:off x="-2" y="0"/>
            <a:ext cx="7996845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Find the best model</a:t>
            </a:r>
            <a:endParaRPr/>
          </a:p>
        </p:txBody>
      </p:sp>
      <p:pic>
        <p:nvPicPr>
          <p:cNvPr descr="A graph with blue lines and red dots&#10;&#10;AI-generated content may be incorrect." id="146" name="Google Shape;14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6815" y="1377600"/>
            <a:ext cx="8878369" cy="537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c6974c3f56_0_8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c6974c3f56_0_8"/>
          <p:cNvSpPr txBox="1"/>
          <p:nvPr>
            <p:ph type="ctrTitle"/>
          </p:nvPr>
        </p:nvSpPr>
        <p:spPr>
          <a:xfrm>
            <a:off x="-2" y="0"/>
            <a:ext cx="79968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Find the best k example</a:t>
            </a:r>
            <a:endParaRPr/>
          </a:p>
        </p:txBody>
      </p:sp>
      <p:pic>
        <p:nvPicPr>
          <p:cNvPr id="153" name="Google Shape;153;g3c6974c3f56_0_8"/>
          <p:cNvPicPr preferRelativeResize="0"/>
          <p:nvPr/>
        </p:nvPicPr>
        <p:blipFill rotWithShape="1">
          <a:blip r:embed="rId3">
            <a:alphaModFix/>
          </a:blip>
          <a:srcRect b="8240" l="3297" r="0" t="0"/>
          <a:stretch/>
        </p:blipFill>
        <p:spPr>
          <a:xfrm>
            <a:off x="3352850" y="2141300"/>
            <a:ext cx="6685400" cy="38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3c6974c3f56_0_8"/>
          <p:cNvSpPr txBox="1"/>
          <p:nvPr/>
        </p:nvSpPr>
        <p:spPr>
          <a:xfrm>
            <a:off x="6183700" y="6081375"/>
            <a:ext cx="497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</a:rPr>
              <a:t>K</a:t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55" name="Google Shape;155;g3c6974c3f56_0_8"/>
          <p:cNvSpPr txBox="1"/>
          <p:nvPr/>
        </p:nvSpPr>
        <p:spPr>
          <a:xfrm>
            <a:off x="277750" y="1505725"/>
            <a:ext cx="11516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Validation Set Approach 60/40 (could be k-fold) + k search (1-15)</a:t>
            </a:r>
            <a:endParaRPr sz="1300"/>
          </a:p>
        </p:txBody>
      </p:sp>
      <p:sp>
        <p:nvSpPr>
          <p:cNvPr id="156" name="Google Shape;156;g3c6974c3f56_0_8"/>
          <p:cNvSpPr txBox="1"/>
          <p:nvPr/>
        </p:nvSpPr>
        <p:spPr>
          <a:xfrm rot="-5400000">
            <a:off x="1438850" y="3756650"/>
            <a:ext cx="3166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</a:rPr>
              <a:t>Accuracy</a:t>
            </a:r>
            <a:r>
              <a:rPr lang="en-US" sz="3100">
                <a:solidFill>
                  <a:schemeClr val="dk1"/>
                </a:solidFill>
              </a:rPr>
              <a:t> score</a:t>
            </a:r>
            <a:endParaRPr sz="3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-541421" y="0"/>
            <a:ext cx="12993886" cy="484795"/>
          </a:xfrm>
          <a:prstGeom prst="rect">
            <a:avLst/>
          </a:prstGeom>
          <a:solidFill>
            <a:srgbClr val="143C64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 txBox="1"/>
          <p:nvPr>
            <p:ph type="ctrTitle"/>
          </p:nvPr>
        </p:nvSpPr>
        <p:spPr>
          <a:xfrm>
            <a:off x="2705245" y="66211"/>
            <a:ext cx="6500553" cy="4690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 sz="4000">
                <a:solidFill>
                  <a:schemeClr val="lt1"/>
                </a:solidFill>
              </a:rPr>
              <a:t>Cross - validation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306647" y="535242"/>
            <a:ext cx="1893467" cy="73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(LOOCV)</a:t>
            </a:r>
            <a:endParaRPr/>
          </a:p>
        </p:txBody>
      </p:sp>
      <p:pic>
        <p:nvPicPr>
          <p:cNvPr descr="A chart with blue and red squares&#10;&#10;AI-generated content may be incorrect." id="164" name="Google Shape;164;p6"/>
          <p:cNvPicPr preferRelativeResize="0"/>
          <p:nvPr/>
        </p:nvPicPr>
        <p:blipFill rotWithShape="1">
          <a:blip r:embed="rId3">
            <a:alphaModFix/>
          </a:blip>
          <a:srcRect b="18595" l="33691" r="32588" t="-613"/>
          <a:stretch/>
        </p:blipFill>
        <p:spPr>
          <a:xfrm>
            <a:off x="3211310" y="3906982"/>
            <a:ext cx="6389144" cy="288480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268778" y="1859340"/>
            <a:ext cx="1165444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Systematically split the data into a 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 set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all observations </a:t>
            </a:r>
            <a:r>
              <a:rPr b="0" i="0" lang="en-US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except one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into a 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set 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one observation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