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12192000"/>
  <p:notesSz cx="6858000" cy="9144000"/>
  <p:embeddedFontLst>
    <p:embeddedFont>
      <p:font typeface="Play"/>
      <p:regular r:id="rId22"/>
      <p:bold r:id="rId23"/>
    </p:embeddedFont>
    <p:embeddedFont>
      <p:font typeface="Open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9F55989-6DE9-48E8-8775-3A40F5307DA4}">
  <a:tblStyle styleId="{29F55989-6DE9-48E8-8775-3A40F5307D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Play-regular.fntdata"/><Relationship Id="rId21" Type="http://schemas.openxmlformats.org/officeDocument/2006/relationships/slide" Target="slides/slide16.xml"/><Relationship Id="rId24" Type="http://schemas.openxmlformats.org/officeDocument/2006/relationships/font" Target="fonts/OpenSans-regular.fntdata"/><Relationship Id="rId23" Type="http://schemas.openxmlformats.org/officeDocument/2006/relationships/font" Target="fonts/Play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italic.fntdata"/><Relationship Id="rId25" Type="http://schemas.openxmlformats.org/officeDocument/2006/relationships/font" Target="fonts/OpenSans-bold.fntdata"/><Relationship Id="rId27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c2b223b296_0_1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c2b223b296_0_1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g3c2b223b296_0_16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c2b223b296_0_2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3c2b223b296_0_2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c2b223b296_0_2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g3c2b223b296_0_2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c2b223b296_0_2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3c2b223b296_0_2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c2b223b296_0_2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g3c2b223b296_0_2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c2b223b296_0_1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g3c2b223b296_0_1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be14cd360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g3be14cd360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c2b223b296_0_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g3c2b223b296_0_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c2b223b296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c2b223b296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3c2b223b296_0_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c2b223b296_0_1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c2b223b296_0_1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3c2b223b296_0_18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c2b223b296_0_2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3c2b223b296_0_2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c2b223b296_0_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c2b223b296_0_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g3c2b223b296_0_9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med">
        <p14:gallery dir="l"/>
      </p:transition>
    </mc:Choice>
    <mc:Fallback>
      <p:transition spd="med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hyperlink" Target="https://medium.com/analysts-corner/what-is-classification-in-context-of-machine-learning-and-data-science-d45df9119f8e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hyperlink" Target="https://medium.com/analysts-corner/what-is-classification-in-context-of-machine-learning-and-data-science-d45df9119f8e" TargetMode="External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hyperlink" Target="https://medium.com/analysts-corner/what-is-classification-in-context-of-machine-learning-and-data-science-d45df9119f8e" TargetMode="External"/><Relationship Id="rId5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hyperlink" Target="https://www.youtube.com/watch?v=tWwCK95X6go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/>
          <p:nvPr/>
        </p:nvSpPr>
        <p:spPr>
          <a:xfrm>
            <a:off x="-541425" y="-114300"/>
            <a:ext cx="13215900" cy="1439700"/>
          </a:xfrm>
          <a:prstGeom prst="rect">
            <a:avLst/>
          </a:prstGeom>
          <a:solidFill>
            <a:srgbClr val="0B3041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lt1"/>
                </a:solidFill>
              </a:rPr>
              <a:t>Last week’s comprehension questions</a:t>
            </a:r>
            <a:endParaRPr b="0" i="0" sz="2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2"/>
          <p:cNvSpPr/>
          <p:nvPr/>
        </p:nvSpPr>
        <p:spPr>
          <a:xfrm>
            <a:off x="-541421" y="-114300"/>
            <a:ext cx="13215900" cy="1377600"/>
          </a:xfrm>
          <a:prstGeom prst="rect">
            <a:avLst/>
          </a:prstGeom>
          <a:solidFill>
            <a:srgbClr val="0B3041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2"/>
          <p:cNvSpPr txBox="1"/>
          <p:nvPr>
            <p:ph type="ctrTitle"/>
          </p:nvPr>
        </p:nvSpPr>
        <p:spPr>
          <a:xfrm>
            <a:off x="0" y="0"/>
            <a:ext cx="2679000" cy="112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"/>
              <a:buNone/>
            </a:pPr>
            <a:r>
              <a:rPr lang="en-US">
                <a:solidFill>
                  <a:schemeClr val="lt1"/>
                </a:solidFill>
              </a:rPr>
              <a:t>K-NN</a:t>
            </a:r>
            <a:endParaRPr/>
          </a:p>
        </p:txBody>
      </p:sp>
      <p:sp>
        <p:nvSpPr>
          <p:cNvPr id="233" name="Google Shape;233;p22"/>
          <p:cNvSpPr txBox="1"/>
          <p:nvPr/>
        </p:nvSpPr>
        <p:spPr>
          <a:xfrm>
            <a:off x="357200" y="1369225"/>
            <a:ext cx="8453400" cy="57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b="1" lang="en-US" sz="2300">
                <a:solidFill>
                  <a:schemeClr val="dk1"/>
                </a:solidFill>
              </a:rPr>
              <a:t>Unless you already know the k, It’s a 2-step process</a:t>
            </a:r>
            <a:endParaRPr b="1" sz="23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en-US" sz="1900">
                <a:solidFill>
                  <a:schemeClr val="dk1"/>
                </a:solidFill>
              </a:rPr>
              <a:t>Understand the bias and variance of each k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en-US" sz="1900">
                <a:solidFill>
                  <a:schemeClr val="dk1"/>
                </a:solidFill>
              </a:rPr>
              <a:t>Find the best k by finding the minimal RMSE/R2 and/or cross-validation</a:t>
            </a:r>
            <a:endParaRPr sz="19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b="1" lang="en-US" sz="2300">
                <a:solidFill>
                  <a:schemeClr val="dk1"/>
                </a:solidFill>
              </a:rPr>
              <a:t>Ties (Regression) </a:t>
            </a:r>
            <a:endParaRPr b="1"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Struggles with categorical data due to possible ties as it needs to either take average or pick value at random.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b="1" lang="en-US" sz="2300">
                <a:solidFill>
                  <a:schemeClr val="dk1"/>
                </a:solidFill>
              </a:rPr>
              <a:t>Scale sensitivity</a:t>
            </a:r>
            <a:endParaRPr b="1"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The performance of the KNN is strongly affected by how large or small the values of each variable are.</a:t>
            </a:r>
            <a:endParaRPr sz="19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dk1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b="1" lang="en-US" sz="2300">
                <a:solidFill>
                  <a:schemeClr val="dk1"/>
                </a:solidFill>
              </a:rPr>
              <a:t>C</a:t>
            </a:r>
            <a:r>
              <a:rPr b="1" lang="en-US" sz="2300">
                <a:solidFill>
                  <a:schemeClr val="dk1"/>
                </a:solidFill>
              </a:rPr>
              <a:t>urse</a:t>
            </a:r>
            <a:r>
              <a:rPr b="1" lang="en-US" sz="2300">
                <a:solidFill>
                  <a:schemeClr val="dk1"/>
                </a:solidFill>
              </a:rPr>
              <a:t> of dimensionality</a:t>
            </a:r>
            <a:endParaRPr b="1"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As the </a:t>
            </a:r>
            <a:r>
              <a:rPr b="1" lang="en-US" sz="1900">
                <a:solidFill>
                  <a:schemeClr val="dk1"/>
                </a:solidFill>
              </a:rPr>
              <a:t>number of dimensions </a:t>
            </a:r>
            <a:r>
              <a:rPr lang="en-US" sz="1900">
                <a:solidFill>
                  <a:schemeClr val="dk1"/>
                </a:solidFill>
              </a:rPr>
              <a:t>(the number of predictors/features) </a:t>
            </a:r>
            <a:r>
              <a:rPr b="1" lang="en-US" sz="1900">
                <a:solidFill>
                  <a:schemeClr val="dk1"/>
                </a:solidFill>
              </a:rPr>
              <a:t>increases</a:t>
            </a:r>
            <a:r>
              <a:rPr lang="en-US" sz="1900">
                <a:solidFill>
                  <a:schemeClr val="dk1"/>
                </a:solidFill>
              </a:rPr>
              <a:t>, it becomes </a:t>
            </a:r>
            <a:r>
              <a:rPr b="1" lang="en-US" sz="1900">
                <a:solidFill>
                  <a:schemeClr val="dk1"/>
                </a:solidFill>
              </a:rPr>
              <a:t>hard to say </a:t>
            </a:r>
            <a:r>
              <a:rPr lang="en-US" sz="1900">
                <a:solidFill>
                  <a:schemeClr val="dk1"/>
                </a:solidFill>
              </a:rPr>
              <a:t>which points are </a:t>
            </a:r>
            <a:r>
              <a:rPr b="1" lang="en-US" sz="1900">
                <a:solidFill>
                  <a:schemeClr val="dk1"/>
                </a:solidFill>
              </a:rPr>
              <a:t>actually close</a:t>
            </a:r>
            <a:r>
              <a:rPr lang="en-US" sz="1900">
                <a:solidFill>
                  <a:schemeClr val="dk1"/>
                </a:solidFill>
              </a:rPr>
              <a:t> to each other (in geometrical space).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dk1"/>
              </a:solidFill>
            </a:endParaRPr>
          </a:p>
        </p:txBody>
      </p:sp>
      <p:pic>
        <p:nvPicPr>
          <p:cNvPr id="234" name="Google Shape;23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10600" y="3476625"/>
            <a:ext cx="3381376" cy="3381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3"/>
          <p:cNvSpPr/>
          <p:nvPr/>
        </p:nvSpPr>
        <p:spPr>
          <a:xfrm>
            <a:off x="-541421" y="-114300"/>
            <a:ext cx="13215900" cy="1377600"/>
          </a:xfrm>
          <a:prstGeom prst="rect">
            <a:avLst/>
          </a:prstGeom>
          <a:solidFill>
            <a:srgbClr val="0B3041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3"/>
          <p:cNvSpPr txBox="1"/>
          <p:nvPr>
            <p:ph type="ctrTitle"/>
          </p:nvPr>
        </p:nvSpPr>
        <p:spPr>
          <a:xfrm>
            <a:off x="496100" y="0"/>
            <a:ext cx="11271300" cy="112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"/>
              <a:buNone/>
            </a:pPr>
            <a:r>
              <a:rPr lang="en-US">
                <a:solidFill>
                  <a:schemeClr val="lt1"/>
                </a:solidFill>
              </a:rPr>
              <a:t>Bayes - very gentle introduction</a:t>
            </a:r>
            <a:endParaRPr/>
          </a:p>
        </p:txBody>
      </p:sp>
      <p:sp>
        <p:nvSpPr>
          <p:cNvPr id="241" name="Google Shape;241;p23"/>
          <p:cNvSpPr txBox="1"/>
          <p:nvPr/>
        </p:nvSpPr>
        <p:spPr>
          <a:xfrm>
            <a:off x="496100" y="1785925"/>
            <a:ext cx="61119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Steve is a very shy and reserved soul, he has passion for details and need for structure.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242" name="Google Shape;242;p23"/>
          <p:cNvSpPr txBox="1"/>
          <p:nvPr/>
        </p:nvSpPr>
        <p:spPr>
          <a:xfrm>
            <a:off x="6608000" y="4577550"/>
            <a:ext cx="47958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What is </a:t>
            </a:r>
            <a:r>
              <a:rPr lang="en-US" sz="2800">
                <a:solidFill>
                  <a:schemeClr val="dk1"/>
                </a:solidFill>
              </a:rPr>
              <a:t>Steve's</a:t>
            </a:r>
            <a:r>
              <a:rPr lang="en-US" sz="2800">
                <a:solidFill>
                  <a:schemeClr val="dk1"/>
                </a:solidFill>
              </a:rPr>
              <a:t> </a:t>
            </a:r>
            <a:r>
              <a:rPr lang="en-US" sz="2800">
                <a:solidFill>
                  <a:schemeClr val="dk1"/>
                </a:solidFill>
              </a:rPr>
              <a:t>profession</a:t>
            </a:r>
            <a:r>
              <a:rPr lang="en-US" sz="2800">
                <a:solidFill>
                  <a:schemeClr val="dk1"/>
                </a:solidFill>
              </a:rPr>
              <a:t>?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lphaLcParenR"/>
            </a:pPr>
            <a:r>
              <a:rPr lang="en-US" sz="2800">
                <a:solidFill>
                  <a:schemeClr val="dk1"/>
                </a:solidFill>
              </a:rPr>
              <a:t>Librarian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lphaLcParenR"/>
            </a:pPr>
            <a:r>
              <a:rPr lang="en-US" sz="2800">
                <a:solidFill>
                  <a:schemeClr val="dk1"/>
                </a:solidFill>
              </a:rPr>
              <a:t>Farmer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4"/>
          <p:cNvSpPr/>
          <p:nvPr/>
        </p:nvSpPr>
        <p:spPr>
          <a:xfrm>
            <a:off x="-541421" y="-114300"/>
            <a:ext cx="13215900" cy="1377600"/>
          </a:xfrm>
          <a:prstGeom prst="rect">
            <a:avLst/>
          </a:prstGeom>
          <a:solidFill>
            <a:srgbClr val="0B3041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4"/>
          <p:cNvSpPr txBox="1"/>
          <p:nvPr>
            <p:ph type="ctrTitle"/>
          </p:nvPr>
        </p:nvSpPr>
        <p:spPr>
          <a:xfrm>
            <a:off x="496100" y="0"/>
            <a:ext cx="11271300" cy="112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"/>
              <a:buNone/>
            </a:pPr>
            <a:r>
              <a:rPr lang="en-US">
                <a:solidFill>
                  <a:schemeClr val="lt1"/>
                </a:solidFill>
              </a:rPr>
              <a:t>Bayes - very gentle introduction</a:t>
            </a:r>
            <a:endParaRPr/>
          </a:p>
        </p:txBody>
      </p:sp>
      <p:sp>
        <p:nvSpPr>
          <p:cNvPr id="249" name="Google Shape;249;p24"/>
          <p:cNvSpPr txBox="1"/>
          <p:nvPr/>
        </p:nvSpPr>
        <p:spPr>
          <a:xfrm>
            <a:off x="496100" y="1785925"/>
            <a:ext cx="61119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Steve is a very shy and reserved soul, he has passion for details and need for structure.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250" name="Google Shape;250;p24"/>
          <p:cNvSpPr txBox="1"/>
          <p:nvPr/>
        </p:nvSpPr>
        <p:spPr>
          <a:xfrm>
            <a:off x="6826275" y="4518000"/>
            <a:ext cx="47958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What is Steve's profession?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lphaLcParenR"/>
            </a:pPr>
            <a:r>
              <a:rPr lang="en-US" sz="2800">
                <a:solidFill>
                  <a:schemeClr val="dk1"/>
                </a:solidFill>
              </a:rPr>
              <a:t>Librarian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lphaLcParenR"/>
            </a:pPr>
            <a:r>
              <a:rPr lang="en-US" sz="2800">
                <a:solidFill>
                  <a:schemeClr val="dk1"/>
                </a:solidFill>
              </a:rPr>
              <a:t>Farmer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251" name="Google Shape;251;p24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100" y="3574575"/>
            <a:ext cx="5320392" cy="2779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5"/>
          <p:cNvSpPr/>
          <p:nvPr/>
        </p:nvSpPr>
        <p:spPr>
          <a:xfrm>
            <a:off x="-541421" y="-114300"/>
            <a:ext cx="13215900" cy="1377600"/>
          </a:xfrm>
          <a:prstGeom prst="rect">
            <a:avLst/>
          </a:prstGeom>
          <a:solidFill>
            <a:srgbClr val="0B3041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25"/>
          <p:cNvSpPr txBox="1"/>
          <p:nvPr>
            <p:ph type="ctrTitle"/>
          </p:nvPr>
        </p:nvSpPr>
        <p:spPr>
          <a:xfrm>
            <a:off x="496100" y="0"/>
            <a:ext cx="11271300" cy="112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"/>
              <a:buNone/>
            </a:pPr>
            <a:r>
              <a:rPr lang="en-US">
                <a:solidFill>
                  <a:schemeClr val="lt1"/>
                </a:solidFill>
              </a:rPr>
              <a:t>Bayes - very gentle introduction</a:t>
            </a:r>
            <a:endParaRPr/>
          </a:p>
        </p:txBody>
      </p:sp>
      <p:grpSp>
        <p:nvGrpSpPr>
          <p:cNvPr id="258" name="Google Shape;258;p25"/>
          <p:cNvGrpSpPr/>
          <p:nvPr/>
        </p:nvGrpSpPr>
        <p:grpSpPr>
          <a:xfrm>
            <a:off x="2761925" y="3068700"/>
            <a:ext cx="6115375" cy="2197150"/>
            <a:chOff x="2083600" y="2552750"/>
            <a:chExt cx="6115375" cy="2197150"/>
          </a:xfrm>
        </p:grpSpPr>
        <p:sp>
          <p:nvSpPr>
            <p:cNvPr id="259" name="Google Shape;259;p25"/>
            <p:cNvSpPr/>
            <p:nvPr/>
          </p:nvSpPr>
          <p:spPr>
            <a:xfrm>
              <a:off x="6337300" y="2552750"/>
              <a:ext cx="1627200" cy="952500"/>
            </a:xfrm>
            <a:prstGeom prst="rect">
              <a:avLst/>
            </a:prstGeom>
            <a:solidFill>
              <a:srgbClr val="CFE2F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5"/>
            <p:cNvSpPr/>
            <p:nvPr/>
          </p:nvSpPr>
          <p:spPr>
            <a:xfrm>
              <a:off x="4710100" y="2552750"/>
              <a:ext cx="1627200" cy="9525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25"/>
            <p:cNvSpPr/>
            <p:nvPr/>
          </p:nvSpPr>
          <p:spPr>
            <a:xfrm>
              <a:off x="5450675" y="3797400"/>
              <a:ext cx="1627200" cy="952500"/>
            </a:xfrm>
            <a:prstGeom prst="rect">
              <a:avLst/>
            </a:prstGeom>
            <a:solidFill>
              <a:srgbClr val="EAD1D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5"/>
            <p:cNvSpPr/>
            <p:nvPr/>
          </p:nvSpPr>
          <p:spPr>
            <a:xfrm>
              <a:off x="2083600" y="3175000"/>
              <a:ext cx="1627200" cy="952500"/>
            </a:xfrm>
            <a:prstGeom prst="rect">
              <a:avLst/>
            </a:prstGeom>
            <a:solidFill>
              <a:srgbClr val="D9EAD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5"/>
            <p:cNvSpPr txBox="1"/>
            <p:nvPr/>
          </p:nvSpPr>
          <p:spPr>
            <a:xfrm>
              <a:off x="2182825" y="3274225"/>
              <a:ext cx="2024100" cy="75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700">
                  <a:solidFill>
                    <a:schemeClr val="dk1"/>
                  </a:solidFill>
                </a:rPr>
                <a:t>P(Y|X) =</a:t>
              </a:r>
              <a:endParaRPr sz="4000">
                <a:solidFill>
                  <a:schemeClr val="dk1"/>
                </a:solidFill>
              </a:endParaRPr>
            </a:p>
          </p:txBody>
        </p:sp>
        <p:sp>
          <p:nvSpPr>
            <p:cNvPr id="264" name="Google Shape;264;p25"/>
            <p:cNvSpPr txBox="1"/>
            <p:nvPr/>
          </p:nvSpPr>
          <p:spPr>
            <a:xfrm>
              <a:off x="4815725" y="2651900"/>
              <a:ext cx="2982900" cy="75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700">
                  <a:solidFill>
                    <a:schemeClr val="dk1"/>
                  </a:solidFill>
                </a:rPr>
                <a:t>P(X|Y)  P(Y)</a:t>
              </a:r>
              <a:endParaRPr sz="3700">
                <a:solidFill>
                  <a:schemeClr val="dk1"/>
                </a:solidFill>
              </a:endParaRPr>
            </a:p>
          </p:txBody>
        </p:sp>
        <p:sp>
          <p:nvSpPr>
            <p:cNvPr id="265" name="Google Shape;265;p25"/>
            <p:cNvSpPr txBox="1"/>
            <p:nvPr/>
          </p:nvSpPr>
          <p:spPr>
            <a:xfrm>
              <a:off x="5642825" y="3896550"/>
              <a:ext cx="1242900" cy="75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700">
                  <a:solidFill>
                    <a:schemeClr val="dk1"/>
                  </a:solidFill>
                </a:rPr>
                <a:t>P(X)</a:t>
              </a:r>
              <a:endParaRPr sz="3700">
                <a:solidFill>
                  <a:schemeClr val="dk1"/>
                </a:solidFill>
              </a:endParaRPr>
            </a:p>
          </p:txBody>
        </p:sp>
        <p:cxnSp>
          <p:nvCxnSpPr>
            <p:cNvPr id="266" name="Google Shape;266;p25"/>
            <p:cNvCxnSpPr/>
            <p:nvPr/>
          </p:nvCxnSpPr>
          <p:spPr>
            <a:xfrm>
              <a:off x="4329575" y="3639475"/>
              <a:ext cx="3869400" cy="237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67" name="Google Shape;267;p25"/>
          <p:cNvSpPr txBox="1"/>
          <p:nvPr/>
        </p:nvSpPr>
        <p:spPr>
          <a:xfrm>
            <a:off x="496100" y="4742650"/>
            <a:ext cx="48021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6AA84F"/>
                </a:solidFill>
              </a:rPr>
              <a:t>POSTERIOR</a:t>
            </a:r>
            <a:endParaRPr b="1" sz="2200">
              <a:solidFill>
                <a:srgbClr val="6AA84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</a:rPr>
              <a:t>The probability of “Y” being TRUE given that “X” is TRUE 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268" name="Google Shape;268;p25"/>
          <p:cNvSpPr txBox="1"/>
          <p:nvPr/>
        </p:nvSpPr>
        <p:spPr>
          <a:xfrm>
            <a:off x="8113350" y="5499625"/>
            <a:ext cx="3829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A64D79"/>
                </a:solidFill>
              </a:rPr>
              <a:t>EVIDENCE</a:t>
            </a:r>
            <a:endParaRPr b="1" sz="2200">
              <a:solidFill>
                <a:srgbClr val="A64D7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</a:rPr>
              <a:t>The </a:t>
            </a:r>
            <a:r>
              <a:rPr lang="en-US" sz="2200">
                <a:solidFill>
                  <a:schemeClr val="dk1"/>
                </a:solidFill>
              </a:rPr>
              <a:t>probability</a:t>
            </a:r>
            <a:r>
              <a:rPr lang="en-US" sz="2200">
                <a:solidFill>
                  <a:schemeClr val="dk1"/>
                </a:solidFill>
              </a:rPr>
              <a:t> </a:t>
            </a:r>
            <a:r>
              <a:rPr lang="en-US" sz="2200">
                <a:solidFill>
                  <a:schemeClr val="dk1"/>
                </a:solidFill>
              </a:rPr>
              <a:t>“X” is TRUE 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269" name="Google Shape;269;p25"/>
          <p:cNvSpPr txBox="1"/>
          <p:nvPr/>
        </p:nvSpPr>
        <p:spPr>
          <a:xfrm>
            <a:off x="8212650" y="1892275"/>
            <a:ext cx="3730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1155CC"/>
                </a:solidFill>
              </a:rPr>
              <a:t>PRIOR</a:t>
            </a:r>
            <a:endParaRPr b="1" sz="2200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</a:rPr>
              <a:t>The probability “Y” is TRUE 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270" name="Google Shape;270;p25"/>
          <p:cNvSpPr txBox="1"/>
          <p:nvPr/>
        </p:nvSpPr>
        <p:spPr>
          <a:xfrm>
            <a:off x="3294075" y="1634325"/>
            <a:ext cx="41076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F1C232"/>
                </a:solidFill>
              </a:rPr>
              <a:t>LIKELIHOOD</a:t>
            </a:r>
            <a:endParaRPr b="1" sz="2200">
              <a:solidFill>
                <a:srgbClr val="F1C23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</a:rPr>
              <a:t>The probability “X” is TRUE given “Y” is TRUE</a:t>
            </a:r>
            <a:endParaRPr sz="2200">
              <a:solidFill>
                <a:schemeClr val="dk1"/>
              </a:solidFill>
            </a:endParaRPr>
          </a:p>
        </p:txBody>
      </p:sp>
      <p:cxnSp>
        <p:nvCxnSpPr>
          <p:cNvPr id="271" name="Google Shape;271;p25"/>
          <p:cNvCxnSpPr/>
          <p:nvPr/>
        </p:nvCxnSpPr>
        <p:spPr>
          <a:xfrm flipH="1" rot="10800000">
            <a:off x="1587425" y="4206900"/>
            <a:ext cx="896700" cy="456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2" name="Google Shape;272;p25"/>
          <p:cNvCxnSpPr>
            <a:stCxn id="270" idx="2"/>
          </p:cNvCxnSpPr>
          <p:nvPr/>
        </p:nvCxnSpPr>
        <p:spPr>
          <a:xfrm>
            <a:off x="5347875" y="2834925"/>
            <a:ext cx="624900" cy="82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3" name="Google Shape;273;p25"/>
          <p:cNvCxnSpPr>
            <a:endCxn id="261" idx="3"/>
          </p:cNvCxnSpPr>
          <p:nvPr/>
        </p:nvCxnSpPr>
        <p:spPr>
          <a:xfrm rot="10800000">
            <a:off x="7756200" y="4789600"/>
            <a:ext cx="783600" cy="710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4" name="Google Shape;274;p25"/>
          <p:cNvCxnSpPr>
            <a:stCxn id="269" idx="1"/>
          </p:cNvCxnSpPr>
          <p:nvPr/>
        </p:nvCxnSpPr>
        <p:spPr>
          <a:xfrm flipH="1">
            <a:off x="8016750" y="2323225"/>
            <a:ext cx="195900" cy="653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6"/>
          <p:cNvSpPr/>
          <p:nvPr/>
        </p:nvSpPr>
        <p:spPr>
          <a:xfrm>
            <a:off x="-541421" y="-114300"/>
            <a:ext cx="13215900" cy="1377600"/>
          </a:xfrm>
          <a:prstGeom prst="rect">
            <a:avLst/>
          </a:prstGeom>
          <a:solidFill>
            <a:srgbClr val="0B3041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6"/>
          <p:cNvSpPr txBox="1"/>
          <p:nvPr>
            <p:ph type="ctrTitle"/>
          </p:nvPr>
        </p:nvSpPr>
        <p:spPr>
          <a:xfrm>
            <a:off x="496100" y="0"/>
            <a:ext cx="11271300" cy="112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"/>
              <a:buNone/>
            </a:pPr>
            <a:r>
              <a:rPr lang="en-US">
                <a:solidFill>
                  <a:schemeClr val="lt1"/>
                </a:solidFill>
              </a:rPr>
              <a:t>Bayes </a:t>
            </a:r>
            <a:endParaRPr/>
          </a:p>
        </p:txBody>
      </p:sp>
      <p:sp>
        <p:nvSpPr>
          <p:cNvPr id="281" name="Google Shape;281;p26"/>
          <p:cNvSpPr txBox="1"/>
          <p:nvPr/>
        </p:nvSpPr>
        <p:spPr>
          <a:xfrm>
            <a:off x="496100" y="1726400"/>
            <a:ext cx="112713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</a:rPr>
              <a:t>Naive Bayes classifier</a:t>
            </a:r>
            <a:endParaRPr b="1" sz="2800">
              <a:solidFill>
                <a:schemeClr val="dk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Probabilistic classifier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Naive = makes very strong (often unrealistic) assumptions &gt; Assumes features are independent of each other </a:t>
            </a:r>
            <a:endParaRPr sz="2800">
              <a:solidFill>
                <a:schemeClr val="dk1"/>
              </a:solidFill>
            </a:endParaRPr>
          </a:p>
        </p:txBody>
      </p:sp>
      <p:grpSp>
        <p:nvGrpSpPr>
          <p:cNvPr id="282" name="Google Shape;282;p26"/>
          <p:cNvGrpSpPr/>
          <p:nvPr/>
        </p:nvGrpSpPr>
        <p:grpSpPr>
          <a:xfrm>
            <a:off x="4206875" y="4238800"/>
            <a:ext cx="7302608" cy="1975150"/>
            <a:chOff x="1612276" y="2552750"/>
            <a:chExt cx="6670876" cy="1975150"/>
          </a:xfrm>
        </p:grpSpPr>
        <p:sp>
          <p:nvSpPr>
            <p:cNvPr id="283" name="Google Shape;283;p26"/>
            <p:cNvSpPr/>
            <p:nvPr/>
          </p:nvSpPr>
          <p:spPr>
            <a:xfrm>
              <a:off x="6337290" y="2552750"/>
              <a:ext cx="1945800" cy="952500"/>
            </a:xfrm>
            <a:prstGeom prst="rect">
              <a:avLst/>
            </a:prstGeom>
            <a:solidFill>
              <a:srgbClr val="CFE2F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4413751" y="2552750"/>
              <a:ext cx="2175300" cy="9525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5525379" y="3797400"/>
              <a:ext cx="1552500" cy="730500"/>
            </a:xfrm>
            <a:prstGeom prst="rect">
              <a:avLst/>
            </a:prstGeom>
            <a:solidFill>
              <a:srgbClr val="EAD1D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1612276" y="3175000"/>
              <a:ext cx="2175300" cy="952500"/>
            </a:xfrm>
            <a:prstGeom prst="rect">
              <a:avLst/>
            </a:prstGeom>
            <a:solidFill>
              <a:srgbClr val="D9EAD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26"/>
            <p:cNvSpPr txBox="1"/>
            <p:nvPr/>
          </p:nvSpPr>
          <p:spPr>
            <a:xfrm>
              <a:off x="1612276" y="3274225"/>
              <a:ext cx="2594400" cy="63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chemeClr val="dk1"/>
                  </a:solidFill>
                </a:rPr>
                <a:t>P(Label|Data) =</a:t>
              </a:r>
              <a:endParaRPr sz="3200">
                <a:solidFill>
                  <a:schemeClr val="dk1"/>
                </a:solidFill>
              </a:endParaRPr>
            </a:p>
          </p:txBody>
        </p:sp>
        <p:sp>
          <p:nvSpPr>
            <p:cNvPr id="288" name="Google Shape;288;p26"/>
            <p:cNvSpPr txBox="1"/>
            <p:nvPr/>
          </p:nvSpPr>
          <p:spPr>
            <a:xfrm>
              <a:off x="4413752" y="2651900"/>
              <a:ext cx="3869400" cy="63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chemeClr val="dk1"/>
                  </a:solidFill>
                </a:rPr>
                <a:t>P(Data|Label)  P(Label)</a:t>
              </a:r>
              <a:endParaRPr sz="2900">
                <a:solidFill>
                  <a:schemeClr val="dk1"/>
                </a:solidFill>
              </a:endParaRPr>
            </a:p>
          </p:txBody>
        </p:sp>
        <p:sp>
          <p:nvSpPr>
            <p:cNvPr id="289" name="Google Shape;289;p26"/>
            <p:cNvSpPr txBox="1"/>
            <p:nvPr/>
          </p:nvSpPr>
          <p:spPr>
            <a:xfrm>
              <a:off x="5642834" y="3896550"/>
              <a:ext cx="1552500" cy="63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chemeClr val="dk1"/>
                  </a:solidFill>
                </a:rPr>
                <a:t>P(Data)</a:t>
              </a:r>
              <a:endParaRPr sz="2900">
                <a:solidFill>
                  <a:schemeClr val="dk1"/>
                </a:solidFill>
              </a:endParaRPr>
            </a:p>
          </p:txBody>
        </p:sp>
        <p:cxnSp>
          <p:nvCxnSpPr>
            <p:cNvPr id="290" name="Google Shape;290;p26"/>
            <p:cNvCxnSpPr/>
            <p:nvPr/>
          </p:nvCxnSpPr>
          <p:spPr>
            <a:xfrm>
              <a:off x="4329575" y="3639475"/>
              <a:ext cx="3869400" cy="237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7"/>
          <p:cNvSpPr/>
          <p:nvPr/>
        </p:nvSpPr>
        <p:spPr>
          <a:xfrm>
            <a:off x="-541421" y="-114300"/>
            <a:ext cx="13215900" cy="1377600"/>
          </a:xfrm>
          <a:prstGeom prst="rect">
            <a:avLst/>
          </a:prstGeom>
          <a:solidFill>
            <a:srgbClr val="0B3041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7"/>
          <p:cNvSpPr txBox="1"/>
          <p:nvPr>
            <p:ph type="ctrTitle"/>
          </p:nvPr>
        </p:nvSpPr>
        <p:spPr>
          <a:xfrm>
            <a:off x="0" y="0"/>
            <a:ext cx="5496600" cy="112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"/>
              <a:buNone/>
            </a:pPr>
            <a:r>
              <a:rPr lang="en-US">
                <a:solidFill>
                  <a:schemeClr val="lt1"/>
                </a:solidFill>
              </a:rPr>
              <a:t>Summary</a:t>
            </a:r>
            <a:endParaRPr/>
          </a:p>
        </p:txBody>
      </p:sp>
      <p:sp>
        <p:nvSpPr>
          <p:cNvPr id="297" name="Google Shape;297;p27"/>
          <p:cNvSpPr txBox="1"/>
          <p:nvPr/>
        </p:nvSpPr>
        <p:spPr>
          <a:xfrm>
            <a:off x="416725" y="1666875"/>
            <a:ext cx="11608500" cy="49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Supervised machine learning technique that assigns data points to categorical classes based on input features</a:t>
            </a:r>
            <a:endParaRPr sz="2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There are Linear and Non-linear classifiers</a:t>
            </a:r>
            <a:endParaRPr sz="2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KNN is often </a:t>
            </a:r>
            <a:r>
              <a:rPr lang="en-US" sz="2800">
                <a:solidFill>
                  <a:schemeClr val="dk1"/>
                </a:solidFill>
              </a:rPr>
              <a:t>default methodology, but it can be done with regression and other techniques, such as Naieve Bayes or regression trees</a:t>
            </a:r>
            <a:endParaRPr sz="2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Use confusion matrix to asses</a:t>
            </a:r>
            <a:endParaRPr sz="2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Be conscious of what the task needs and how to validate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8"/>
          <p:cNvSpPr txBox="1"/>
          <p:nvPr/>
        </p:nvSpPr>
        <p:spPr>
          <a:xfrm>
            <a:off x="4479533" y="3935658"/>
            <a:ext cx="6411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Comprehension:</a:t>
            </a:r>
            <a:r>
              <a:rPr b="0" i="0" lang="en-US" sz="18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4.8.8, 4.14 (a,b,c,f,h),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8"/>
          <p:cNvSpPr/>
          <p:nvPr/>
        </p:nvSpPr>
        <p:spPr>
          <a:xfrm>
            <a:off x="-541421" y="-114300"/>
            <a:ext cx="13216021" cy="1377616"/>
          </a:xfrm>
          <a:prstGeom prst="rect">
            <a:avLst/>
          </a:prstGeom>
          <a:solidFill>
            <a:srgbClr val="0B3041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8"/>
          <p:cNvSpPr txBox="1"/>
          <p:nvPr>
            <p:ph type="ctrTitle"/>
          </p:nvPr>
        </p:nvSpPr>
        <p:spPr>
          <a:xfrm>
            <a:off x="-630298" y="-1950988"/>
            <a:ext cx="10875818" cy="31220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"/>
              <a:buNone/>
            </a:pPr>
            <a:r>
              <a:rPr lang="en-US">
                <a:solidFill>
                  <a:schemeClr val="lt1"/>
                </a:solidFill>
              </a:rPr>
              <a:t>Reading and comprehension</a:t>
            </a:r>
            <a:endParaRPr/>
          </a:p>
        </p:txBody>
      </p:sp>
      <p:sp>
        <p:nvSpPr>
          <p:cNvPr id="305" name="Google Shape;305;p28"/>
          <p:cNvSpPr txBox="1"/>
          <p:nvPr/>
        </p:nvSpPr>
        <p:spPr>
          <a:xfrm>
            <a:off x="4479533" y="2915338"/>
            <a:ext cx="641107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Reading: Chapter 4.1-4.3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6125" y="2598241"/>
            <a:ext cx="1743075" cy="26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28"/>
          <p:cNvSpPr txBox="1"/>
          <p:nvPr/>
        </p:nvSpPr>
        <p:spPr>
          <a:xfrm>
            <a:off x="4479571" y="5081408"/>
            <a:ext cx="6411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Lab: </a:t>
            </a:r>
            <a:r>
              <a:rPr b="0" i="0" lang="en-US" sz="18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ISL 4 lab (section 4.7)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/>
          <p:nvPr/>
        </p:nvSpPr>
        <p:spPr>
          <a:xfrm>
            <a:off x="-460050" y="6017425"/>
            <a:ext cx="13215900" cy="1430100"/>
          </a:xfrm>
          <a:prstGeom prst="rect">
            <a:avLst/>
          </a:prstGeom>
          <a:solidFill>
            <a:srgbClr val="0B3041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-541421" y="-114301"/>
            <a:ext cx="13215900" cy="1780800"/>
          </a:xfrm>
          <a:prstGeom prst="rect">
            <a:avLst/>
          </a:prstGeom>
          <a:solidFill>
            <a:srgbClr val="0B3041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4"/>
          <p:cNvSpPr txBox="1"/>
          <p:nvPr>
            <p:ph type="ctrTitle"/>
          </p:nvPr>
        </p:nvSpPr>
        <p:spPr>
          <a:xfrm>
            <a:off x="159401" y="124754"/>
            <a:ext cx="11894400" cy="143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"/>
              <a:buNone/>
            </a:pPr>
            <a:r>
              <a:rPr lang="en-US">
                <a:solidFill>
                  <a:schemeClr val="lt1"/>
                </a:solidFill>
              </a:rPr>
              <a:t>Data Science &amp; Machine Learning </a:t>
            </a:r>
            <a:br>
              <a:rPr lang="en-US">
                <a:solidFill>
                  <a:schemeClr val="lt1"/>
                </a:solidFill>
              </a:rPr>
            </a:br>
            <a:r>
              <a:rPr lang="en-US">
                <a:solidFill>
                  <a:schemeClr val="lt1"/>
                </a:solidFill>
              </a:rPr>
              <a:t>in Geography 25/26</a:t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3366599" y="2390175"/>
            <a:ext cx="55626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Classification</a:t>
            </a:r>
            <a:endParaRPr sz="1800">
              <a:solidFill>
                <a:schemeClr val="dk1"/>
              </a:solidFill>
            </a:endParaRPr>
          </a:p>
          <a:p>
            <a:pPr indent="-2857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</a:pPr>
            <a:r>
              <a:rPr lang="en-US" sz="1800">
                <a:solidFill>
                  <a:schemeClr val="dk1"/>
                </a:solidFill>
              </a:rPr>
              <a:t>Using regression …yes we cant move on just yet!</a:t>
            </a:r>
            <a:endParaRPr sz="1800">
              <a:solidFill>
                <a:schemeClr val="dk1"/>
              </a:solidFill>
            </a:endParaRPr>
          </a:p>
          <a:p>
            <a:pPr indent="-2857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</a:pPr>
            <a:r>
              <a:rPr lang="en-US" sz="1800">
                <a:solidFill>
                  <a:schemeClr val="dk1"/>
                </a:solidFill>
              </a:rPr>
              <a:t>Validation techniques</a:t>
            </a:r>
            <a:endParaRPr sz="1800">
              <a:solidFill>
                <a:schemeClr val="dk1"/>
              </a:solidFill>
            </a:endParaRPr>
          </a:p>
          <a:p>
            <a:pPr indent="-2857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</a:pPr>
            <a:r>
              <a:rPr lang="en-US" sz="1800">
                <a:solidFill>
                  <a:schemeClr val="dk1"/>
                </a:solidFill>
              </a:rPr>
              <a:t>K-Nearest Neighbour Regression/Classification</a:t>
            </a:r>
            <a:endParaRPr sz="1800">
              <a:solidFill>
                <a:schemeClr val="dk1"/>
              </a:solidFill>
            </a:endParaRPr>
          </a:p>
          <a:p>
            <a:pPr indent="-2857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</a:pPr>
            <a:r>
              <a:rPr lang="en-US" sz="1800">
                <a:solidFill>
                  <a:schemeClr val="dk1"/>
                </a:solidFill>
              </a:rPr>
              <a:t>Extremely Brief intro to Bayes 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758974" y="3429225"/>
            <a:ext cx="1224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Today</a:t>
            </a:r>
            <a:endParaRPr sz="23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/>
          <p:nvPr/>
        </p:nvSpPr>
        <p:spPr>
          <a:xfrm>
            <a:off x="-541421" y="-114300"/>
            <a:ext cx="13216021" cy="1377616"/>
          </a:xfrm>
          <a:prstGeom prst="rect">
            <a:avLst/>
          </a:prstGeom>
          <a:solidFill>
            <a:srgbClr val="0B3041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5"/>
          <p:cNvSpPr txBox="1"/>
          <p:nvPr>
            <p:ph type="ctrTitle"/>
          </p:nvPr>
        </p:nvSpPr>
        <p:spPr>
          <a:xfrm>
            <a:off x="-1" y="0"/>
            <a:ext cx="5005800" cy="112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"/>
              <a:buNone/>
            </a:pPr>
            <a:r>
              <a:rPr lang="en-US">
                <a:solidFill>
                  <a:schemeClr val="lt1"/>
                </a:solidFill>
              </a:rPr>
              <a:t>Classification</a:t>
            </a:r>
            <a:endParaRPr/>
          </a:p>
        </p:txBody>
      </p:sp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b="0" l="49995" r="0" t="10152"/>
          <a:stretch/>
        </p:blipFill>
        <p:spPr>
          <a:xfrm>
            <a:off x="8048925" y="1551375"/>
            <a:ext cx="3681251" cy="475270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/>
        </p:nvSpPr>
        <p:spPr>
          <a:xfrm>
            <a:off x="10824000" y="6304075"/>
            <a:ext cx="1104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u="sng">
                <a:solidFill>
                  <a:schemeClr val="hlink"/>
                </a:solidFill>
                <a:hlinkClick r:id="rId4"/>
              </a:rPr>
              <a:t>Source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552000" y="1704000"/>
            <a:ext cx="69120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Is process of categorizing data into distinct classes or categories based on their features</a:t>
            </a:r>
            <a:endParaRPr sz="2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Supervised technique</a:t>
            </a:r>
            <a:endParaRPr sz="2800">
              <a:solidFill>
                <a:schemeClr val="dk1"/>
              </a:solidFill>
            </a:endParaRPr>
          </a:p>
        </p:txBody>
      </p:sp>
      <p:graphicFrame>
        <p:nvGraphicFramePr>
          <p:cNvPr id="107" name="Google Shape;107;p15"/>
          <p:cNvGraphicFramePr/>
          <p:nvPr/>
        </p:nvGraphicFramePr>
        <p:xfrm>
          <a:off x="700500" y="5161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{29F55989-6DE9-48E8-8775-3A40F5307DA4}</a:tableStyleId>
              </a:tblPr>
              <a:tblGrid>
                <a:gridCol w="1764750"/>
                <a:gridCol w="1764750"/>
                <a:gridCol w="1764750"/>
                <a:gridCol w="1764750"/>
              </a:tblGrid>
              <a:tr h="415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Label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Feature 1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Feature 2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</a:tr>
              <a:tr h="415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Sample 1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Apple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Red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15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Sample 1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Pear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Orange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08" name="Google Shape;108;p15"/>
          <p:cNvSpPr txBox="1"/>
          <p:nvPr/>
        </p:nvSpPr>
        <p:spPr>
          <a:xfrm>
            <a:off x="700500" y="4625100"/>
            <a:ext cx="6912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in scikit-learn…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/>
          <p:nvPr/>
        </p:nvSpPr>
        <p:spPr>
          <a:xfrm>
            <a:off x="-541421" y="-114300"/>
            <a:ext cx="13215900" cy="1377600"/>
          </a:xfrm>
          <a:prstGeom prst="rect">
            <a:avLst/>
          </a:prstGeom>
          <a:solidFill>
            <a:srgbClr val="0B3041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6"/>
          <p:cNvSpPr txBox="1"/>
          <p:nvPr>
            <p:ph type="ctrTitle"/>
          </p:nvPr>
        </p:nvSpPr>
        <p:spPr>
          <a:xfrm>
            <a:off x="-1" y="0"/>
            <a:ext cx="5005800" cy="112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"/>
              <a:buNone/>
            </a:pPr>
            <a:r>
              <a:rPr lang="en-US">
                <a:solidFill>
                  <a:schemeClr val="lt1"/>
                </a:solidFill>
              </a:rPr>
              <a:t>Classification</a:t>
            </a:r>
            <a:endParaRPr/>
          </a:p>
        </p:txBody>
      </p:sp>
      <p:pic>
        <p:nvPicPr>
          <p:cNvPr id="115" name="Google Shape;115;p16"/>
          <p:cNvPicPr preferRelativeResize="0"/>
          <p:nvPr/>
        </p:nvPicPr>
        <p:blipFill rotWithShape="1">
          <a:blip r:embed="rId3">
            <a:alphaModFix/>
          </a:blip>
          <a:srcRect b="0" l="49995" r="0" t="10152"/>
          <a:stretch/>
        </p:blipFill>
        <p:spPr>
          <a:xfrm>
            <a:off x="3678525" y="1263300"/>
            <a:ext cx="4343525" cy="560773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6"/>
          <p:cNvSpPr txBox="1"/>
          <p:nvPr/>
        </p:nvSpPr>
        <p:spPr>
          <a:xfrm>
            <a:off x="10824000" y="6304075"/>
            <a:ext cx="1104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u="sng">
                <a:solidFill>
                  <a:schemeClr val="hlink"/>
                </a:solidFill>
                <a:hlinkClick r:id="rId4"/>
              </a:rPr>
              <a:t>Source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117" name="Google Shape;117;p16"/>
          <p:cNvSpPr txBox="1"/>
          <p:nvPr/>
        </p:nvSpPr>
        <p:spPr>
          <a:xfrm>
            <a:off x="357200" y="2242350"/>
            <a:ext cx="2758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Linear classifier 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357200" y="4785450"/>
            <a:ext cx="1825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Non-linear</a:t>
            </a:r>
            <a:r>
              <a:rPr lang="en-US" sz="2800">
                <a:solidFill>
                  <a:schemeClr val="dk1"/>
                </a:solidFill>
              </a:rPr>
              <a:t> classifier </a:t>
            </a:r>
            <a:endParaRPr sz="2800">
              <a:solidFill>
                <a:schemeClr val="dk1"/>
              </a:solidFill>
            </a:endParaRPr>
          </a:p>
        </p:txBody>
      </p:sp>
      <p:cxnSp>
        <p:nvCxnSpPr>
          <p:cNvPr id="119" name="Google Shape;119;p16"/>
          <p:cNvCxnSpPr>
            <a:stCxn id="117" idx="3"/>
          </p:cNvCxnSpPr>
          <p:nvPr/>
        </p:nvCxnSpPr>
        <p:spPr>
          <a:xfrm flipH="1" rot="10800000">
            <a:off x="3115400" y="2440650"/>
            <a:ext cx="1151100" cy="109500"/>
          </a:xfrm>
          <a:prstGeom prst="straightConnector1">
            <a:avLst/>
          </a:prstGeom>
          <a:noFill/>
          <a:ln cap="flat" cmpd="sng" w="76200">
            <a:solidFill>
              <a:srgbClr val="FFD9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0" name="Google Shape;120;p16"/>
          <p:cNvCxnSpPr>
            <a:stCxn id="117" idx="3"/>
          </p:cNvCxnSpPr>
          <p:nvPr/>
        </p:nvCxnSpPr>
        <p:spPr>
          <a:xfrm>
            <a:off x="3115400" y="2550150"/>
            <a:ext cx="3155100" cy="2013900"/>
          </a:xfrm>
          <a:prstGeom prst="straightConnector1">
            <a:avLst/>
          </a:prstGeom>
          <a:noFill/>
          <a:ln cap="flat" cmpd="sng" w="76200">
            <a:solidFill>
              <a:srgbClr val="FFD9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1" name="Google Shape;121;p16"/>
          <p:cNvCxnSpPr>
            <a:stCxn id="118" idx="3"/>
          </p:cNvCxnSpPr>
          <p:nvPr/>
        </p:nvCxnSpPr>
        <p:spPr>
          <a:xfrm flipH="1" rot="10800000">
            <a:off x="2182700" y="4385400"/>
            <a:ext cx="2163000" cy="923400"/>
          </a:xfrm>
          <a:prstGeom prst="straightConnector1">
            <a:avLst/>
          </a:prstGeom>
          <a:noFill/>
          <a:ln cap="flat" cmpd="sng" w="76200">
            <a:solidFill>
              <a:srgbClr val="D5A6B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2" name="Google Shape;122;p16"/>
          <p:cNvCxnSpPr>
            <a:stCxn id="118" idx="3"/>
          </p:cNvCxnSpPr>
          <p:nvPr/>
        </p:nvCxnSpPr>
        <p:spPr>
          <a:xfrm flipH="1" rot="10800000">
            <a:off x="2182700" y="2877300"/>
            <a:ext cx="4206900" cy="2431500"/>
          </a:xfrm>
          <a:prstGeom prst="straightConnector1">
            <a:avLst/>
          </a:prstGeom>
          <a:noFill/>
          <a:ln cap="flat" cmpd="sng" w="76200">
            <a:solidFill>
              <a:srgbClr val="D5A6B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3" name="Google Shape;123;p16"/>
          <p:cNvCxnSpPr>
            <a:stCxn id="118" idx="3"/>
          </p:cNvCxnSpPr>
          <p:nvPr/>
        </p:nvCxnSpPr>
        <p:spPr>
          <a:xfrm>
            <a:off x="2182700" y="5308800"/>
            <a:ext cx="1964700" cy="624600"/>
          </a:xfrm>
          <a:prstGeom prst="straightConnector1">
            <a:avLst/>
          </a:prstGeom>
          <a:noFill/>
          <a:ln cap="flat" cmpd="sng" w="76200">
            <a:solidFill>
              <a:srgbClr val="D5A6BD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24" name="Google Shape;12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34225" y="4932300"/>
            <a:ext cx="1377600" cy="1377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" name="Google Shape;125;p16"/>
          <p:cNvCxnSpPr>
            <a:endCxn id="124" idx="1"/>
          </p:cNvCxnSpPr>
          <p:nvPr/>
        </p:nvCxnSpPr>
        <p:spPr>
          <a:xfrm flipH="1" rot="10800000">
            <a:off x="7600225" y="5621100"/>
            <a:ext cx="1134000" cy="431100"/>
          </a:xfrm>
          <a:prstGeom prst="straightConnector1">
            <a:avLst/>
          </a:prstGeom>
          <a:noFill/>
          <a:ln cap="flat" cmpd="sng" w="76200">
            <a:solidFill>
              <a:srgbClr val="CFE2F3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/>
          <p:nvPr/>
        </p:nvSpPr>
        <p:spPr>
          <a:xfrm>
            <a:off x="7709663" y="2451900"/>
            <a:ext cx="2911800" cy="1219200"/>
          </a:xfrm>
          <a:prstGeom prst="rect">
            <a:avLst/>
          </a:prstGeom>
          <a:solidFill>
            <a:srgbClr val="FDF5F5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7"/>
          <p:cNvSpPr/>
          <p:nvPr/>
        </p:nvSpPr>
        <p:spPr>
          <a:xfrm>
            <a:off x="7684750" y="3671100"/>
            <a:ext cx="2911800" cy="1219200"/>
          </a:xfrm>
          <a:prstGeom prst="rect">
            <a:avLst/>
          </a:prstGeom>
          <a:solidFill>
            <a:srgbClr val="F2F9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9575" y="5486400"/>
            <a:ext cx="35052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150" y="5448300"/>
            <a:ext cx="466725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7"/>
          <p:cNvSpPr/>
          <p:nvPr/>
        </p:nvSpPr>
        <p:spPr>
          <a:xfrm>
            <a:off x="6061950" y="5602200"/>
            <a:ext cx="997800" cy="579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7"/>
          <p:cNvSpPr/>
          <p:nvPr/>
        </p:nvSpPr>
        <p:spPr>
          <a:xfrm>
            <a:off x="-541421" y="-114300"/>
            <a:ext cx="13215900" cy="1377600"/>
          </a:xfrm>
          <a:prstGeom prst="rect">
            <a:avLst/>
          </a:prstGeom>
          <a:solidFill>
            <a:srgbClr val="0B3041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7"/>
          <p:cNvSpPr txBox="1"/>
          <p:nvPr>
            <p:ph type="ctrTitle"/>
          </p:nvPr>
        </p:nvSpPr>
        <p:spPr>
          <a:xfrm>
            <a:off x="1" y="0"/>
            <a:ext cx="8803500" cy="112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"/>
              <a:buNone/>
            </a:pPr>
            <a:r>
              <a:rPr lang="en-US">
                <a:solidFill>
                  <a:schemeClr val="lt1"/>
                </a:solidFill>
              </a:rPr>
              <a:t>LOGISTIC REGRESSION</a:t>
            </a:r>
            <a:endParaRPr/>
          </a:p>
        </p:txBody>
      </p:sp>
      <p:grpSp>
        <p:nvGrpSpPr>
          <p:cNvPr id="138" name="Google Shape;138;p17"/>
          <p:cNvGrpSpPr/>
          <p:nvPr/>
        </p:nvGrpSpPr>
        <p:grpSpPr>
          <a:xfrm>
            <a:off x="1120725" y="2060350"/>
            <a:ext cx="2911800" cy="2737275"/>
            <a:chOff x="902450" y="2064600"/>
            <a:chExt cx="2911800" cy="2737275"/>
          </a:xfrm>
        </p:grpSpPr>
        <p:cxnSp>
          <p:nvCxnSpPr>
            <p:cNvPr id="139" name="Google Shape;139;p17"/>
            <p:cNvCxnSpPr/>
            <p:nvPr/>
          </p:nvCxnSpPr>
          <p:spPr>
            <a:xfrm flipH="1">
              <a:off x="955075" y="2064600"/>
              <a:ext cx="10800" cy="27288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0" name="Google Shape;140;p17"/>
            <p:cNvCxnSpPr/>
            <p:nvPr/>
          </p:nvCxnSpPr>
          <p:spPr>
            <a:xfrm rot="10800000">
              <a:off x="902450" y="4801875"/>
              <a:ext cx="29118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41" name="Google Shape;141;p17"/>
            <p:cNvSpPr/>
            <p:nvPr/>
          </p:nvSpPr>
          <p:spPr>
            <a:xfrm flipH="1">
              <a:off x="2485125" y="3187375"/>
              <a:ext cx="112200" cy="104400"/>
            </a:xfrm>
            <a:prstGeom prst="ellipse">
              <a:avLst/>
            </a:prstGeom>
            <a:solidFill>
              <a:srgbClr val="CC4125"/>
            </a:solidFill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7"/>
            <p:cNvSpPr/>
            <p:nvPr/>
          </p:nvSpPr>
          <p:spPr>
            <a:xfrm flipH="1">
              <a:off x="2312625" y="3130975"/>
              <a:ext cx="112200" cy="104400"/>
            </a:xfrm>
            <a:prstGeom prst="ellipse">
              <a:avLst/>
            </a:prstGeom>
            <a:solidFill>
              <a:srgbClr val="CC4125"/>
            </a:solidFill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7"/>
            <p:cNvSpPr/>
            <p:nvPr/>
          </p:nvSpPr>
          <p:spPr>
            <a:xfrm flipH="1">
              <a:off x="3416625" y="3130975"/>
              <a:ext cx="112200" cy="104400"/>
            </a:xfrm>
            <a:prstGeom prst="ellipse">
              <a:avLst/>
            </a:prstGeom>
            <a:solidFill>
              <a:srgbClr val="CC4125"/>
            </a:solidFill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7"/>
            <p:cNvSpPr/>
            <p:nvPr/>
          </p:nvSpPr>
          <p:spPr>
            <a:xfrm flipH="1">
              <a:off x="2657625" y="3130975"/>
              <a:ext cx="112200" cy="104400"/>
            </a:xfrm>
            <a:prstGeom prst="ellipse">
              <a:avLst/>
            </a:prstGeom>
            <a:solidFill>
              <a:srgbClr val="CC4125"/>
            </a:solidFill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7"/>
            <p:cNvSpPr/>
            <p:nvPr/>
          </p:nvSpPr>
          <p:spPr>
            <a:xfrm flipH="1">
              <a:off x="2830125" y="3130975"/>
              <a:ext cx="112200" cy="104400"/>
            </a:xfrm>
            <a:prstGeom prst="ellipse">
              <a:avLst/>
            </a:prstGeom>
            <a:solidFill>
              <a:srgbClr val="CC4125"/>
            </a:solidFill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7"/>
            <p:cNvSpPr/>
            <p:nvPr/>
          </p:nvSpPr>
          <p:spPr>
            <a:xfrm flipH="1">
              <a:off x="3103450" y="3082975"/>
              <a:ext cx="112200" cy="104400"/>
            </a:xfrm>
            <a:prstGeom prst="ellipse">
              <a:avLst/>
            </a:prstGeom>
            <a:solidFill>
              <a:srgbClr val="CC4125"/>
            </a:solidFill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7"/>
            <p:cNvSpPr/>
            <p:nvPr/>
          </p:nvSpPr>
          <p:spPr>
            <a:xfrm flipH="1">
              <a:off x="1371175" y="3881575"/>
              <a:ext cx="112200" cy="104400"/>
            </a:xfrm>
            <a:prstGeom prst="ellipse">
              <a:avLst/>
            </a:prstGeom>
            <a:solidFill>
              <a:srgbClr val="3C78D8"/>
            </a:solidFill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7"/>
            <p:cNvSpPr/>
            <p:nvPr/>
          </p:nvSpPr>
          <p:spPr>
            <a:xfrm flipH="1">
              <a:off x="1198675" y="3825175"/>
              <a:ext cx="112200" cy="104400"/>
            </a:xfrm>
            <a:prstGeom prst="ellipse">
              <a:avLst/>
            </a:prstGeom>
            <a:solidFill>
              <a:srgbClr val="3C78D8"/>
            </a:solidFill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7"/>
            <p:cNvSpPr/>
            <p:nvPr/>
          </p:nvSpPr>
          <p:spPr>
            <a:xfrm flipH="1">
              <a:off x="2302675" y="3825175"/>
              <a:ext cx="112200" cy="104400"/>
            </a:xfrm>
            <a:prstGeom prst="ellipse">
              <a:avLst/>
            </a:prstGeom>
            <a:solidFill>
              <a:srgbClr val="3C78D8"/>
            </a:solidFill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7"/>
            <p:cNvSpPr/>
            <p:nvPr/>
          </p:nvSpPr>
          <p:spPr>
            <a:xfrm flipH="1">
              <a:off x="1543675" y="3825175"/>
              <a:ext cx="112200" cy="104400"/>
            </a:xfrm>
            <a:prstGeom prst="ellipse">
              <a:avLst/>
            </a:prstGeom>
            <a:solidFill>
              <a:srgbClr val="3C78D8"/>
            </a:solidFill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7"/>
            <p:cNvSpPr/>
            <p:nvPr/>
          </p:nvSpPr>
          <p:spPr>
            <a:xfrm flipH="1">
              <a:off x="1716175" y="3825175"/>
              <a:ext cx="112200" cy="104400"/>
            </a:xfrm>
            <a:prstGeom prst="ellipse">
              <a:avLst/>
            </a:prstGeom>
            <a:solidFill>
              <a:srgbClr val="3C78D8"/>
            </a:solidFill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7"/>
            <p:cNvSpPr/>
            <p:nvPr/>
          </p:nvSpPr>
          <p:spPr>
            <a:xfrm flipH="1">
              <a:off x="1989500" y="3777175"/>
              <a:ext cx="112200" cy="104400"/>
            </a:xfrm>
            <a:prstGeom prst="ellipse">
              <a:avLst/>
            </a:prstGeom>
            <a:solidFill>
              <a:srgbClr val="3C78D8"/>
            </a:solidFill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53" name="Google Shape;153;p17"/>
          <p:cNvCxnSpPr/>
          <p:nvPr/>
        </p:nvCxnSpPr>
        <p:spPr>
          <a:xfrm flipH="1">
            <a:off x="595425" y="2202650"/>
            <a:ext cx="3174900" cy="2877300"/>
          </a:xfrm>
          <a:prstGeom prst="straightConnector1">
            <a:avLst/>
          </a:prstGeom>
          <a:noFill/>
          <a:ln cap="flat" cmpd="sng" w="28575">
            <a:solidFill>
              <a:srgbClr val="F1C232"/>
            </a:solidFill>
            <a:prstDash val="dash"/>
            <a:round/>
            <a:headEnd len="med" w="med" type="none"/>
            <a:tailEnd len="med" w="med" type="none"/>
          </a:ln>
        </p:spPr>
      </p:cxnSp>
      <p:grpSp>
        <p:nvGrpSpPr>
          <p:cNvPr id="154" name="Google Shape;154;p17"/>
          <p:cNvGrpSpPr/>
          <p:nvPr/>
        </p:nvGrpSpPr>
        <p:grpSpPr>
          <a:xfrm>
            <a:off x="6762100" y="2202638"/>
            <a:ext cx="4806925" cy="2737275"/>
            <a:chOff x="7059750" y="2168488"/>
            <a:chExt cx="4806925" cy="2737275"/>
          </a:xfrm>
        </p:grpSpPr>
        <p:grpSp>
          <p:nvGrpSpPr>
            <p:cNvPr id="155" name="Google Shape;155;p17"/>
            <p:cNvGrpSpPr/>
            <p:nvPr/>
          </p:nvGrpSpPr>
          <p:grpSpPr>
            <a:xfrm>
              <a:off x="7976275" y="2168488"/>
              <a:ext cx="2911800" cy="2737275"/>
              <a:chOff x="902450" y="2064600"/>
              <a:chExt cx="2911800" cy="2737275"/>
            </a:xfrm>
          </p:grpSpPr>
          <p:cxnSp>
            <p:nvCxnSpPr>
              <p:cNvPr id="156" name="Google Shape;156;p17"/>
              <p:cNvCxnSpPr/>
              <p:nvPr/>
            </p:nvCxnSpPr>
            <p:spPr>
              <a:xfrm flipH="1">
                <a:off x="955075" y="2064600"/>
                <a:ext cx="10800" cy="27288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7" name="Google Shape;157;p17"/>
              <p:cNvCxnSpPr/>
              <p:nvPr/>
            </p:nvCxnSpPr>
            <p:spPr>
              <a:xfrm rot="10800000">
                <a:off x="902450" y="4801875"/>
                <a:ext cx="2911800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58" name="Google Shape;158;p17"/>
              <p:cNvSpPr/>
              <p:nvPr/>
            </p:nvSpPr>
            <p:spPr>
              <a:xfrm flipH="1">
                <a:off x="2485125" y="3187375"/>
                <a:ext cx="112200" cy="104400"/>
              </a:xfrm>
              <a:prstGeom prst="ellipse">
                <a:avLst/>
              </a:prstGeom>
              <a:solidFill>
                <a:srgbClr val="CC4125"/>
              </a:solidFill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" name="Google Shape;159;p17"/>
              <p:cNvSpPr/>
              <p:nvPr/>
            </p:nvSpPr>
            <p:spPr>
              <a:xfrm flipH="1">
                <a:off x="2312625" y="3130975"/>
                <a:ext cx="112200" cy="104400"/>
              </a:xfrm>
              <a:prstGeom prst="ellipse">
                <a:avLst/>
              </a:prstGeom>
              <a:solidFill>
                <a:srgbClr val="CC4125"/>
              </a:solidFill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" name="Google Shape;160;p17"/>
              <p:cNvSpPr/>
              <p:nvPr/>
            </p:nvSpPr>
            <p:spPr>
              <a:xfrm flipH="1">
                <a:off x="3416625" y="3130975"/>
                <a:ext cx="112200" cy="104400"/>
              </a:xfrm>
              <a:prstGeom prst="ellipse">
                <a:avLst/>
              </a:prstGeom>
              <a:solidFill>
                <a:srgbClr val="CC4125"/>
              </a:solidFill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7"/>
              <p:cNvSpPr/>
              <p:nvPr/>
            </p:nvSpPr>
            <p:spPr>
              <a:xfrm flipH="1">
                <a:off x="2657625" y="3130975"/>
                <a:ext cx="112200" cy="104400"/>
              </a:xfrm>
              <a:prstGeom prst="ellipse">
                <a:avLst/>
              </a:prstGeom>
              <a:solidFill>
                <a:srgbClr val="CC4125"/>
              </a:solidFill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7"/>
              <p:cNvSpPr/>
              <p:nvPr/>
            </p:nvSpPr>
            <p:spPr>
              <a:xfrm flipH="1">
                <a:off x="2830125" y="3130975"/>
                <a:ext cx="112200" cy="104400"/>
              </a:xfrm>
              <a:prstGeom prst="ellipse">
                <a:avLst/>
              </a:prstGeom>
              <a:solidFill>
                <a:srgbClr val="CC4125"/>
              </a:solidFill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" name="Google Shape;163;p17"/>
              <p:cNvSpPr/>
              <p:nvPr/>
            </p:nvSpPr>
            <p:spPr>
              <a:xfrm flipH="1">
                <a:off x="3103450" y="3082975"/>
                <a:ext cx="112200" cy="104400"/>
              </a:xfrm>
              <a:prstGeom prst="ellipse">
                <a:avLst/>
              </a:prstGeom>
              <a:solidFill>
                <a:srgbClr val="CC4125"/>
              </a:solidFill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" name="Google Shape;164;p17"/>
              <p:cNvSpPr/>
              <p:nvPr/>
            </p:nvSpPr>
            <p:spPr>
              <a:xfrm flipH="1">
                <a:off x="1371175" y="3881575"/>
                <a:ext cx="112200" cy="104400"/>
              </a:xfrm>
              <a:prstGeom prst="ellipse">
                <a:avLst/>
              </a:prstGeom>
              <a:solidFill>
                <a:srgbClr val="3C78D8"/>
              </a:solidFill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7"/>
              <p:cNvSpPr/>
              <p:nvPr/>
            </p:nvSpPr>
            <p:spPr>
              <a:xfrm flipH="1">
                <a:off x="1198675" y="3825175"/>
                <a:ext cx="112200" cy="104400"/>
              </a:xfrm>
              <a:prstGeom prst="ellipse">
                <a:avLst/>
              </a:prstGeom>
              <a:solidFill>
                <a:srgbClr val="3C78D8"/>
              </a:solidFill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7"/>
              <p:cNvSpPr/>
              <p:nvPr/>
            </p:nvSpPr>
            <p:spPr>
              <a:xfrm flipH="1">
                <a:off x="2302675" y="3825175"/>
                <a:ext cx="112200" cy="104400"/>
              </a:xfrm>
              <a:prstGeom prst="ellipse">
                <a:avLst/>
              </a:prstGeom>
              <a:solidFill>
                <a:srgbClr val="3C78D8"/>
              </a:solidFill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7"/>
              <p:cNvSpPr/>
              <p:nvPr/>
            </p:nvSpPr>
            <p:spPr>
              <a:xfrm flipH="1">
                <a:off x="1543675" y="3825175"/>
                <a:ext cx="112200" cy="104400"/>
              </a:xfrm>
              <a:prstGeom prst="ellipse">
                <a:avLst/>
              </a:prstGeom>
              <a:solidFill>
                <a:srgbClr val="3C78D8"/>
              </a:solidFill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7"/>
              <p:cNvSpPr/>
              <p:nvPr/>
            </p:nvSpPr>
            <p:spPr>
              <a:xfrm flipH="1">
                <a:off x="1716175" y="3825175"/>
                <a:ext cx="112200" cy="104400"/>
              </a:xfrm>
              <a:prstGeom prst="ellipse">
                <a:avLst/>
              </a:prstGeom>
              <a:solidFill>
                <a:srgbClr val="3C78D8"/>
              </a:solidFill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" name="Google Shape;169;p17"/>
              <p:cNvSpPr/>
              <p:nvPr/>
            </p:nvSpPr>
            <p:spPr>
              <a:xfrm flipH="1">
                <a:off x="1989500" y="3777175"/>
                <a:ext cx="112200" cy="104400"/>
              </a:xfrm>
              <a:prstGeom prst="ellipse">
                <a:avLst/>
              </a:prstGeom>
              <a:solidFill>
                <a:srgbClr val="3C78D8"/>
              </a:solidFill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170" name="Google Shape;170;p17"/>
            <p:cNvCxnSpPr/>
            <p:nvPr/>
          </p:nvCxnSpPr>
          <p:spPr>
            <a:xfrm flipH="1">
              <a:off x="8419825" y="3105500"/>
              <a:ext cx="2024700" cy="1071600"/>
            </a:xfrm>
            <a:prstGeom prst="curvedConnector3">
              <a:avLst>
                <a:gd fmla="val 50000" name="adj1"/>
              </a:avLst>
            </a:prstGeom>
            <a:noFill/>
            <a:ln cap="flat" cmpd="sng" w="38100">
              <a:solidFill>
                <a:srgbClr val="F1C232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171" name="Google Shape;171;p17"/>
            <p:cNvCxnSpPr/>
            <p:nvPr/>
          </p:nvCxnSpPr>
          <p:spPr>
            <a:xfrm>
              <a:off x="10417975" y="3095625"/>
              <a:ext cx="1448700" cy="0"/>
            </a:xfrm>
            <a:prstGeom prst="straightConnector1">
              <a:avLst/>
            </a:prstGeom>
            <a:noFill/>
            <a:ln cap="flat" cmpd="sng" w="38100">
              <a:solidFill>
                <a:srgbClr val="F1C232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172" name="Google Shape;172;p17"/>
            <p:cNvCxnSpPr/>
            <p:nvPr/>
          </p:nvCxnSpPr>
          <p:spPr>
            <a:xfrm>
              <a:off x="7059750" y="4177100"/>
              <a:ext cx="1448700" cy="0"/>
            </a:xfrm>
            <a:prstGeom prst="straightConnector1">
              <a:avLst/>
            </a:prstGeom>
            <a:noFill/>
            <a:ln cap="flat" cmpd="sng" w="38100">
              <a:solidFill>
                <a:srgbClr val="F1C232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sp>
        <p:nvSpPr>
          <p:cNvPr id="173" name="Google Shape;173;p17"/>
          <p:cNvSpPr txBox="1"/>
          <p:nvPr/>
        </p:nvSpPr>
        <p:spPr>
          <a:xfrm>
            <a:off x="1825650" y="1354013"/>
            <a:ext cx="1825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Log odds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174" name="Google Shape;174;p17"/>
          <p:cNvSpPr txBox="1"/>
          <p:nvPr/>
        </p:nvSpPr>
        <p:spPr>
          <a:xfrm>
            <a:off x="8314525" y="1549800"/>
            <a:ext cx="2679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Probabilities</a:t>
            </a:r>
            <a:endParaRPr sz="2800">
              <a:solidFill>
                <a:schemeClr val="dk1"/>
              </a:solidFill>
            </a:endParaRPr>
          </a:p>
        </p:txBody>
      </p:sp>
      <p:cxnSp>
        <p:nvCxnSpPr>
          <p:cNvPr id="175" name="Google Shape;175;p17"/>
          <p:cNvCxnSpPr/>
          <p:nvPr/>
        </p:nvCxnSpPr>
        <p:spPr>
          <a:xfrm>
            <a:off x="7679525" y="3671100"/>
            <a:ext cx="2996400" cy="19800"/>
          </a:xfrm>
          <a:prstGeom prst="straightConnector1">
            <a:avLst/>
          </a:prstGeom>
          <a:noFill/>
          <a:ln cap="flat" cmpd="sng" w="38100">
            <a:solidFill>
              <a:srgbClr val="990000"/>
            </a:solidFill>
            <a:prstDash val="dash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8"/>
          <p:cNvSpPr/>
          <p:nvPr/>
        </p:nvSpPr>
        <p:spPr>
          <a:xfrm>
            <a:off x="-541421" y="-114300"/>
            <a:ext cx="13216021" cy="1377616"/>
          </a:xfrm>
          <a:prstGeom prst="rect">
            <a:avLst/>
          </a:prstGeom>
          <a:solidFill>
            <a:srgbClr val="0B3041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8"/>
          <p:cNvSpPr txBox="1"/>
          <p:nvPr>
            <p:ph type="ctrTitle"/>
          </p:nvPr>
        </p:nvSpPr>
        <p:spPr>
          <a:xfrm>
            <a:off x="0" y="0"/>
            <a:ext cx="5496600" cy="112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"/>
              <a:buNone/>
            </a:pPr>
            <a:r>
              <a:rPr lang="en-US">
                <a:solidFill>
                  <a:schemeClr val="lt1"/>
                </a:solidFill>
              </a:rPr>
              <a:t>Validation</a:t>
            </a:r>
            <a:endParaRPr/>
          </a:p>
        </p:txBody>
      </p:sp>
      <p:sp>
        <p:nvSpPr>
          <p:cNvPr id="182" name="Google Shape;182;p18"/>
          <p:cNvSpPr txBox="1"/>
          <p:nvPr/>
        </p:nvSpPr>
        <p:spPr>
          <a:xfrm>
            <a:off x="6165850" y="2166450"/>
            <a:ext cx="4887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</a:rPr>
              <a:t>Confusion matrix</a:t>
            </a:r>
            <a:endParaRPr b="1" sz="2800">
              <a:solidFill>
                <a:schemeClr val="dk1"/>
              </a:solidFill>
            </a:endParaRPr>
          </a:p>
        </p:txBody>
      </p:sp>
      <p:graphicFrame>
        <p:nvGraphicFramePr>
          <p:cNvPr id="183" name="Google Shape;183;p18"/>
          <p:cNvGraphicFramePr/>
          <p:nvPr/>
        </p:nvGraphicFramePr>
        <p:xfrm>
          <a:off x="535775" y="1960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{29F55989-6DE9-48E8-8775-3A40F5307DA4}</a:tableStyleId>
              </a:tblPr>
              <a:tblGrid>
                <a:gridCol w="993275"/>
                <a:gridCol w="1765125"/>
              </a:tblGrid>
              <a:tr h="920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Label</a:t>
                      </a:r>
                      <a:endParaRPr b="1"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Predicted</a:t>
                      </a:r>
                      <a:endParaRPr b="1" sz="2400"/>
                    </a:p>
                  </a:txBody>
                  <a:tcPr marT="91425" marB="91425" marR="91425" marL="91425"/>
                </a:tc>
              </a:tr>
              <a:tr h="900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0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0</a:t>
                      </a:r>
                      <a:endParaRPr sz="2400"/>
                    </a:p>
                  </a:txBody>
                  <a:tcPr marT="91425" marB="91425" marR="91425" marL="91425"/>
                </a:tc>
              </a:tr>
              <a:tr h="900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1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0</a:t>
                      </a:r>
                      <a:endParaRPr sz="2400"/>
                    </a:p>
                  </a:txBody>
                  <a:tcPr marT="91425" marB="91425" marR="91425" marL="91425"/>
                </a:tc>
              </a:tr>
              <a:tr h="900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0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1</a:t>
                      </a:r>
                      <a:endParaRPr sz="2400"/>
                    </a:p>
                  </a:txBody>
                  <a:tcPr marT="91425" marB="91425" marR="91425" marL="91425"/>
                </a:tc>
              </a:tr>
              <a:tr h="900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1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1</a:t>
                      </a:r>
                      <a:endParaRPr sz="24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84" name="Google Shape;184;p18"/>
          <p:cNvGraphicFramePr/>
          <p:nvPr/>
        </p:nvGraphicFramePr>
        <p:xfrm>
          <a:off x="5411900" y="3073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{29F55989-6DE9-48E8-8775-3A40F5307DA4}</a:tableStyleId>
              </a:tblPr>
              <a:tblGrid>
                <a:gridCol w="1832200"/>
                <a:gridCol w="1832200"/>
                <a:gridCol w="1832200"/>
              </a:tblGrid>
              <a:tr h="918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500"/>
                        <a:t>Label</a:t>
                      </a:r>
                      <a:endParaRPr b="1" sz="25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500"/>
                        <a:t>Positive</a:t>
                      </a:r>
                      <a:endParaRPr b="1" sz="2500"/>
                    </a:p>
                  </a:txBody>
                  <a:tcPr marT="91425" marB="91425" marR="91425" marL="91425"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500"/>
                        <a:t>Label</a:t>
                      </a:r>
                      <a:endParaRPr b="1" sz="25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500"/>
                        <a:t>Negative</a:t>
                      </a:r>
                      <a:endParaRPr b="1" sz="2500"/>
                    </a:p>
                  </a:txBody>
                  <a:tcPr marT="91425" marB="91425" marR="91425" marL="91425"/>
                </a:tc>
              </a:tr>
              <a:tr h="918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500">
                          <a:solidFill>
                            <a:schemeClr val="dk1"/>
                          </a:solidFill>
                        </a:rPr>
                        <a:t>Predicted</a:t>
                      </a:r>
                      <a:endParaRPr b="1" sz="25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500">
                          <a:solidFill>
                            <a:schemeClr val="dk1"/>
                          </a:solidFill>
                        </a:rPr>
                        <a:t>Positive</a:t>
                      </a:r>
                      <a:endParaRPr b="1" sz="2500"/>
                    </a:p>
                  </a:txBody>
                  <a:tcPr marT="91425" marB="91425" marR="91425" marL="91425"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TRUE</a:t>
                      </a:r>
                      <a:endParaRPr sz="25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POSITIVE</a:t>
                      </a:r>
                      <a:endParaRPr sz="25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FALSE NEGATIVE</a:t>
                      </a:r>
                      <a:endParaRPr sz="25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F4CCCC"/>
                    </a:solidFill>
                  </a:tcPr>
                </a:tc>
              </a:tr>
              <a:tr h="918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500"/>
                        <a:t>Predicted </a:t>
                      </a:r>
                      <a:endParaRPr b="1" sz="25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500"/>
                        <a:t>Negative</a:t>
                      </a:r>
                      <a:endParaRPr b="1" sz="2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FALSE POSITIVE</a:t>
                      </a:r>
                      <a:endParaRPr sz="2500"/>
                    </a:p>
                  </a:txBody>
                  <a:tcPr marT="91425" marB="91425" marR="91425" marL="91425"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TRUE </a:t>
                      </a:r>
                      <a:endParaRPr sz="25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NEGATIVE</a:t>
                      </a:r>
                      <a:endParaRPr sz="2500"/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0" name="Google Shape;190;p19"/>
          <p:cNvGraphicFramePr/>
          <p:nvPr/>
        </p:nvGraphicFramePr>
        <p:xfrm>
          <a:off x="6086600" y="3376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{29F55989-6DE9-48E8-8775-3A40F5307DA4}</a:tableStyleId>
              </a:tblPr>
              <a:tblGrid>
                <a:gridCol w="1832200"/>
                <a:gridCol w="1832200"/>
                <a:gridCol w="1832200"/>
              </a:tblGrid>
              <a:tr h="918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500"/>
                        <a:t>Label</a:t>
                      </a:r>
                      <a:endParaRPr b="1" sz="25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500"/>
                        <a:t>Positive</a:t>
                      </a:r>
                      <a:endParaRPr b="1" sz="2500"/>
                    </a:p>
                  </a:txBody>
                  <a:tcPr marT="91425" marB="91425" marR="91425" marL="91425"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500"/>
                        <a:t>Label</a:t>
                      </a:r>
                      <a:endParaRPr b="1" sz="25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500"/>
                        <a:t>Negative</a:t>
                      </a:r>
                      <a:endParaRPr b="1" sz="2500"/>
                    </a:p>
                  </a:txBody>
                  <a:tcPr marT="91425" marB="91425" marR="91425" marL="91425"/>
                </a:tc>
              </a:tr>
              <a:tr h="918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500">
                          <a:solidFill>
                            <a:schemeClr val="dk1"/>
                          </a:solidFill>
                        </a:rPr>
                        <a:t>Predicted</a:t>
                      </a:r>
                      <a:endParaRPr b="1" sz="25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500">
                          <a:solidFill>
                            <a:schemeClr val="dk1"/>
                          </a:solidFill>
                        </a:rPr>
                        <a:t>Positive</a:t>
                      </a:r>
                      <a:endParaRPr b="1" sz="2500"/>
                    </a:p>
                  </a:txBody>
                  <a:tcPr marT="91425" marB="91425" marR="91425" marL="91425"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TRUE</a:t>
                      </a:r>
                      <a:endParaRPr sz="25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POSITIVE</a:t>
                      </a:r>
                      <a:endParaRPr sz="25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FALSE NEGATIVE</a:t>
                      </a:r>
                      <a:endParaRPr sz="25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F4CCCC"/>
                    </a:solidFill>
                  </a:tcPr>
                </a:tc>
              </a:tr>
              <a:tr h="918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500"/>
                        <a:t>Predicted </a:t>
                      </a:r>
                      <a:endParaRPr b="1" sz="25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500"/>
                        <a:t>Negative</a:t>
                      </a:r>
                      <a:endParaRPr b="1" sz="2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FALSE POSITIVE</a:t>
                      </a:r>
                      <a:endParaRPr sz="2500"/>
                    </a:p>
                  </a:txBody>
                  <a:tcPr marT="91425" marB="91425" marR="91425" marL="91425"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TRUE </a:t>
                      </a:r>
                      <a:endParaRPr sz="25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NEGATIVE</a:t>
                      </a:r>
                      <a:endParaRPr sz="2500"/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</a:tr>
            </a:tbl>
          </a:graphicData>
        </a:graphic>
      </p:graphicFrame>
      <p:sp>
        <p:nvSpPr>
          <p:cNvPr id="191" name="Google Shape;191;p19"/>
          <p:cNvSpPr/>
          <p:nvPr/>
        </p:nvSpPr>
        <p:spPr>
          <a:xfrm>
            <a:off x="-541421" y="-114300"/>
            <a:ext cx="13215900" cy="1377600"/>
          </a:xfrm>
          <a:prstGeom prst="rect">
            <a:avLst/>
          </a:prstGeom>
          <a:solidFill>
            <a:srgbClr val="0B3041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9"/>
          <p:cNvSpPr txBox="1"/>
          <p:nvPr>
            <p:ph type="ctrTitle"/>
          </p:nvPr>
        </p:nvSpPr>
        <p:spPr>
          <a:xfrm>
            <a:off x="0" y="0"/>
            <a:ext cx="5496600" cy="112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"/>
              <a:buNone/>
            </a:pPr>
            <a:r>
              <a:rPr lang="en-US">
                <a:solidFill>
                  <a:schemeClr val="lt1"/>
                </a:solidFill>
              </a:rPr>
              <a:t>Confusion matrix</a:t>
            </a:r>
            <a:endParaRPr/>
          </a:p>
        </p:txBody>
      </p:sp>
      <p:pic>
        <p:nvPicPr>
          <p:cNvPr id="193" name="Google Shape;1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800" y="2868575"/>
            <a:ext cx="4800081" cy="112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027" y="1505499"/>
            <a:ext cx="6354086" cy="98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8105" y="4232525"/>
            <a:ext cx="4238783" cy="112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1016" y="5596475"/>
            <a:ext cx="4993635" cy="112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9"/>
          <p:cNvSpPr txBox="1"/>
          <p:nvPr/>
        </p:nvSpPr>
        <p:spPr>
          <a:xfrm>
            <a:off x="7177875" y="2485675"/>
            <a:ext cx="5496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800">
                <a:solidFill>
                  <a:schemeClr val="dk1"/>
                </a:solidFill>
              </a:rPr>
              <a:t>also AUC + RUC curves</a:t>
            </a:r>
            <a:endParaRPr i="1"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0"/>
          <p:cNvSpPr/>
          <p:nvPr/>
        </p:nvSpPr>
        <p:spPr>
          <a:xfrm>
            <a:off x="-541421" y="-114300"/>
            <a:ext cx="13215900" cy="1377600"/>
          </a:xfrm>
          <a:prstGeom prst="rect">
            <a:avLst/>
          </a:prstGeom>
          <a:solidFill>
            <a:srgbClr val="0B3041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0"/>
          <p:cNvSpPr txBox="1"/>
          <p:nvPr>
            <p:ph type="ctrTitle"/>
          </p:nvPr>
        </p:nvSpPr>
        <p:spPr>
          <a:xfrm>
            <a:off x="-1" y="0"/>
            <a:ext cx="5005800" cy="112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"/>
              <a:buNone/>
            </a:pPr>
            <a:r>
              <a:rPr lang="en-US">
                <a:solidFill>
                  <a:schemeClr val="lt1"/>
                </a:solidFill>
              </a:rPr>
              <a:t>Classification</a:t>
            </a:r>
            <a:endParaRPr/>
          </a:p>
        </p:txBody>
      </p:sp>
      <p:pic>
        <p:nvPicPr>
          <p:cNvPr id="204" name="Google Shape;204;p20"/>
          <p:cNvPicPr preferRelativeResize="0"/>
          <p:nvPr/>
        </p:nvPicPr>
        <p:blipFill rotWithShape="1">
          <a:blip r:embed="rId3">
            <a:alphaModFix/>
          </a:blip>
          <a:srcRect b="0" l="49995" r="0" t="10152"/>
          <a:stretch/>
        </p:blipFill>
        <p:spPr>
          <a:xfrm>
            <a:off x="3678525" y="1263300"/>
            <a:ext cx="4343525" cy="5607733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0"/>
          <p:cNvSpPr txBox="1"/>
          <p:nvPr/>
        </p:nvSpPr>
        <p:spPr>
          <a:xfrm>
            <a:off x="10824000" y="6304075"/>
            <a:ext cx="1104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u="sng">
                <a:solidFill>
                  <a:schemeClr val="hlink"/>
                </a:solidFill>
                <a:hlinkClick r:id="rId4"/>
              </a:rPr>
              <a:t>Source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206" name="Google Shape;206;p20"/>
          <p:cNvSpPr txBox="1"/>
          <p:nvPr/>
        </p:nvSpPr>
        <p:spPr>
          <a:xfrm>
            <a:off x="357200" y="2242350"/>
            <a:ext cx="2758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Linear classifier 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207" name="Google Shape;207;p20"/>
          <p:cNvSpPr txBox="1"/>
          <p:nvPr/>
        </p:nvSpPr>
        <p:spPr>
          <a:xfrm>
            <a:off x="357200" y="4785450"/>
            <a:ext cx="1825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Non-linear classifier </a:t>
            </a:r>
            <a:endParaRPr sz="2800">
              <a:solidFill>
                <a:schemeClr val="dk1"/>
              </a:solidFill>
            </a:endParaRPr>
          </a:p>
        </p:txBody>
      </p:sp>
      <p:cxnSp>
        <p:nvCxnSpPr>
          <p:cNvPr id="208" name="Google Shape;208;p20"/>
          <p:cNvCxnSpPr>
            <a:stCxn id="206" idx="3"/>
          </p:cNvCxnSpPr>
          <p:nvPr/>
        </p:nvCxnSpPr>
        <p:spPr>
          <a:xfrm flipH="1" rot="10800000">
            <a:off x="3115400" y="2440650"/>
            <a:ext cx="1151100" cy="109500"/>
          </a:xfrm>
          <a:prstGeom prst="straightConnector1">
            <a:avLst/>
          </a:prstGeom>
          <a:noFill/>
          <a:ln cap="flat" cmpd="sng" w="76200">
            <a:solidFill>
              <a:srgbClr val="FFD9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9" name="Google Shape;209;p20"/>
          <p:cNvCxnSpPr>
            <a:stCxn id="206" idx="3"/>
          </p:cNvCxnSpPr>
          <p:nvPr/>
        </p:nvCxnSpPr>
        <p:spPr>
          <a:xfrm>
            <a:off x="3115400" y="2550150"/>
            <a:ext cx="3155100" cy="2013900"/>
          </a:xfrm>
          <a:prstGeom prst="straightConnector1">
            <a:avLst/>
          </a:prstGeom>
          <a:noFill/>
          <a:ln cap="flat" cmpd="sng" w="76200">
            <a:solidFill>
              <a:srgbClr val="FFD9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0" name="Google Shape;210;p20"/>
          <p:cNvCxnSpPr>
            <a:stCxn id="207" idx="3"/>
          </p:cNvCxnSpPr>
          <p:nvPr/>
        </p:nvCxnSpPr>
        <p:spPr>
          <a:xfrm flipH="1" rot="10800000">
            <a:off x="2182700" y="4385400"/>
            <a:ext cx="2163000" cy="923400"/>
          </a:xfrm>
          <a:prstGeom prst="straightConnector1">
            <a:avLst/>
          </a:prstGeom>
          <a:noFill/>
          <a:ln cap="flat" cmpd="sng" w="76200">
            <a:solidFill>
              <a:srgbClr val="D5A6B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1" name="Google Shape;211;p20"/>
          <p:cNvCxnSpPr>
            <a:stCxn id="207" idx="3"/>
          </p:cNvCxnSpPr>
          <p:nvPr/>
        </p:nvCxnSpPr>
        <p:spPr>
          <a:xfrm flipH="1" rot="10800000">
            <a:off x="2182700" y="2877300"/>
            <a:ext cx="4206900" cy="2431500"/>
          </a:xfrm>
          <a:prstGeom prst="straightConnector1">
            <a:avLst/>
          </a:prstGeom>
          <a:noFill/>
          <a:ln cap="flat" cmpd="sng" w="76200">
            <a:solidFill>
              <a:srgbClr val="D5A6B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2" name="Google Shape;212;p20"/>
          <p:cNvCxnSpPr>
            <a:stCxn id="207" idx="3"/>
          </p:cNvCxnSpPr>
          <p:nvPr/>
        </p:nvCxnSpPr>
        <p:spPr>
          <a:xfrm>
            <a:off x="2182700" y="5308800"/>
            <a:ext cx="1964700" cy="624600"/>
          </a:xfrm>
          <a:prstGeom prst="straightConnector1">
            <a:avLst/>
          </a:prstGeom>
          <a:noFill/>
          <a:ln cap="flat" cmpd="sng" w="76200">
            <a:solidFill>
              <a:srgbClr val="D5A6BD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13" name="Google Shape;21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34225" y="4932300"/>
            <a:ext cx="1377600" cy="1377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4" name="Google Shape;214;p20"/>
          <p:cNvCxnSpPr>
            <a:endCxn id="213" idx="1"/>
          </p:cNvCxnSpPr>
          <p:nvPr/>
        </p:nvCxnSpPr>
        <p:spPr>
          <a:xfrm flipH="1" rot="10800000">
            <a:off x="7600225" y="5621100"/>
            <a:ext cx="1134000" cy="431100"/>
          </a:xfrm>
          <a:prstGeom prst="straightConnector1">
            <a:avLst/>
          </a:prstGeom>
          <a:noFill/>
          <a:ln cap="flat" cmpd="sng" w="76200">
            <a:solidFill>
              <a:srgbClr val="CFE2F3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1"/>
          <p:cNvSpPr/>
          <p:nvPr/>
        </p:nvSpPr>
        <p:spPr>
          <a:xfrm>
            <a:off x="-541421" y="-114300"/>
            <a:ext cx="13215900" cy="1377600"/>
          </a:xfrm>
          <a:prstGeom prst="rect">
            <a:avLst/>
          </a:prstGeom>
          <a:solidFill>
            <a:srgbClr val="0B3041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1"/>
          <p:cNvSpPr txBox="1"/>
          <p:nvPr>
            <p:ph type="ctrTitle"/>
          </p:nvPr>
        </p:nvSpPr>
        <p:spPr>
          <a:xfrm>
            <a:off x="0" y="0"/>
            <a:ext cx="2679000" cy="112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"/>
              <a:buNone/>
            </a:pPr>
            <a:r>
              <a:rPr lang="en-US">
                <a:solidFill>
                  <a:schemeClr val="lt1"/>
                </a:solidFill>
              </a:rPr>
              <a:t>K-NN</a:t>
            </a:r>
            <a:endParaRPr/>
          </a:p>
        </p:txBody>
      </p:sp>
      <p:pic>
        <p:nvPicPr>
          <p:cNvPr id="222" name="Google Shape;2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8988" y="2778775"/>
            <a:ext cx="5695074" cy="269812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1"/>
          <p:cNvSpPr txBox="1"/>
          <p:nvPr/>
        </p:nvSpPr>
        <p:spPr>
          <a:xfrm>
            <a:off x="6250775" y="5278450"/>
            <a:ext cx="58182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/>
              <a:t>Takes majority</a:t>
            </a:r>
            <a:endParaRPr b="1" sz="21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Assigning labels to groups </a:t>
            </a:r>
            <a:endParaRPr sz="21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(majority vote or species label)</a:t>
            </a:r>
            <a:endParaRPr sz="21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chemeClr val="dk1"/>
                </a:solidFill>
              </a:rPr>
              <a:t>Image Classification (</a:t>
            </a:r>
            <a:r>
              <a:rPr lang="en-US" sz="2100" u="sng">
                <a:solidFill>
                  <a:schemeClr val="hlink"/>
                </a:solidFill>
                <a:hlinkClick r:id="rId4"/>
              </a:rPr>
              <a:t>Is it hot dog or not?</a:t>
            </a:r>
            <a:r>
              <a:rPr lang="en-US" sz="2100">
                <a:solidFill>
                  <a:schemeClr val="dk1"/>
                </a:solidFill>
              </a:rPr>
              <a:t>) 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224" name="Google Shape;224;p21"/>
          <p:cNvSpPr txBox="1"/>
          <p:nvPr/>
        </p:nvSpPr>
        <p:spPr>
          <a:xfrm>
            <a:off x="252000" y="5173450"/>
            <a:ext cx="42864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/>
              <a:t>Takes an average</a:t>
            </a:r>
            <a:endParaRPr b="1"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House prices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Temperature prediction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Music/movie recommendation</a:t>
            </a:r>
            <a:endParaRPr sz="2100"/>
          </a:p>
        </p:txBody>
      </p:sp>
      <p:sp>
        <p:nvSpPr>
          <p:cNvPr id="225" name="Google Shape;225;p21"/>
          <p:cNvSpPr txBox="1"/>
          <p:nvPr/>
        </p:nvSpPr>
        <p:spPr>
          <a:xfrm>
            <a:off x="252000" y="1369225"/>
            <a:ext cx="116880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/>
              <a:t>non-parametric</a:t>
            </a:r>
            <a:r>
              <a:rPr lang="en-US" sz="2300"/>
              <a:t>, </a:t>
            </a:r>
            <a:r>
              <a:rPr b="1" lang="en-US" sz="2300"/>
              <a:t>supervised </a:t>
            </a:r>
            <a:r>
              <a:rPr lang="en-US" sz="2300"/>
              <a:t>learning algorithm, which uses </a:t>
            </a:r>
            <a:r>
              <a:rPr b="1" lang="en-US" sz="2300"/>
              <a:t>proximity </a:t>
            </a:r>
            <a:r>
              <a:rPr lang="en-US" sz="2300"/>
              <a:t>to make classifications or predictions about the grouping of an individual data point</a:t>
            </a:r>
            <a:endParaRPr sz="2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/>
              <a:t>K = number of neighbours</a:t>
            </a:r>
            <a:endParaRPr b="1" sz="2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