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Play"/>
      <p:regular r:id="rId23"/>
      <p:bold r:id="rId24"/>
    </p:embeddedFont>
    <p:embeddedFont>
      <p:font typeface="Roboto Mono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B707DCA-61DD-4A81-A3CF-1590C624D297}">
  <a:tblStyle styleId="{EB707DCA-61DD-4A81-A3CF-1590C624D2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Play-bold.fntdata"/><Relationship Id="rId23" Type="http://schemas.openxmlformats.org/officeDocument/2006/relationships/font" Target="fonts/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bold.fntdata"/><Relationship Id="rId25" Type="http://schemas.openxmlformats.org/officeDocument/2006/relationships/font" Target="fonts/RobotoMono-regular.fntdata"/><Relationship Id="rId28" Type="http://schemas.openxmlformats.org/officeDocument/2006/relationships/font" Target="fonts/RobotoMono-boldItalic.fntdata"/><Relationship Id="rId27" Type="http://schemas.openxmlformats.org/officeDocument/2006/relationships/font" Target="fonts/RobotoMon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be14cd3603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Numerical, ordinal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numbers, integers, but also likert scales and other “ordered” scales</a:t>
            </a:r>
            <a:endParaRPr/>
          </a:p>
        </p:txBody>
      </p:sp>
      <p:sp>
        <p:nvSpPr>
          <p:cNvPr id="179" name="Google Shape;179;g3be14cd3603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b93e21ec0e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Numerical, ordinal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numbers, integers, but also likert scales and other “ordered” scales</a:t>
            </a:r>
            <a:endParaRPr/>
          </a:p>
        </p:txBody>
      </p:sp>
      <p:sp>
        <p:nvSpPr>
          <p:cNvPr id="186" name="Google Shape;186;g3b93e21ec0e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e14cd3603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Lack of independence - residuals are correlated with each other</a:t>
            </a:r>
            <a:endParaRPr/>
          </a:p>
        </p:txBody>
      </p:sp>
      <p:sp>
        <p:nvSpPr>
          <p:cNvPr id="194" name="Google Shape;194;g3be14cd3603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be14cd3603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Numerical, ordinal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numbers, integers, but also likert scales and other “ordered” scales</a:t>
            </a:r>
            <a:endParaRPr/>
          </a:p>
        </p:txBody>
      </p:sp>
      <p:sp>
        <p:nvSpPr>
          <p:cNvPr id="210" name="Google Shape;210;g3be14cd3603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b93e21ec0e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b93e21ec0e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bdf0b8cd11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3bdf0b8cd11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be14cd360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g3be14cd360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b93e21ec0e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Numerical, ordinal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numbers, integers, but also likert scales and other “ordered” scales</a:t>
            </a:r>
            <a:endParaRPr/>
          </a:p>
        </p:txBody>
      </p:sp>
      <p:sp>
        <p:nvSpPr>
          <p:cNvPr id="113" name="Google Shape;113;g3b93e21ec0e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b93e21ec0e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b93e21ec0e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b93e21ec0e_0_10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Numerical, ordinal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examples: numbers, integers, but also likert scales and other “ordered” scales</a:t>
            </a:r>
            <a:endParaRPr/>
          </a:p>
        </p:txBody>
      </p:sp>
      <p:sp>
        <p:nvSpPr>
          <p:cNvPr id="130" name="Google Shape;130;g3b93e21ec0e_0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b93e21ec0e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3b93e21ec0e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93e21ec0e_0_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3b93e21ec0e_0_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bdf0b8cd11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bdf0b8cd11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bdf0b8cd11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med">
        <p14:gallery dir="l"/>
      </p:transition>
    </mc:Choice>
    <mc:Fallback>
      <p:transition spd="med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Relationship Id="rId4" Type="http://schemas.openxmlformats.org/officeDocument/2006/relationships/hyperlink" Target="https://theoreticalecology.github.io/AdvancedRegressionModels/4A-GLMs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desmos.com/calculator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ookdown.org/epeterson_2010/bios526_book/Module_1A_LMM.html" TargetMode="External"/><Relationship Id="rId4" Type="http://schemas.openxmlformats.org/officeDocument/2006/relationships/hyperlink" Target="https://www.bristol.ac.uk/cmm/learning/videos/random-intercepts.html" TargetMode="External"/><Relationship Id="rId10" Type="http://schemas.openxmlformats.org/officeDocument/2006/relationships/image" Target="../media/image12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4.png"/><Relationship Id="rId8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541425" y="-114300"/>
            <a:ext cx="13215900" cy="14397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lt1"/>
                </a:solidFill>
              </a:rPr>
              <a:t>Last week’s comprehension questions</a:t>
            </a:r>
            <a:endParaRPr b="0" i="0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2"/>
          <p:cNvSpPr txBox="1"/>
          <p:nvPr>
            <p:ph type="ctrTitle"/>
          </p:nvPr>
        </p:nvSpPr>
        <p:spPr>
          <a:xfrm>
            <a:off x="2" y="0"/>
            <a:ext cx="120372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OLS</a:t>
            </a:r>
            <a:endParaRPr/>
          </a:p>
        </p:txBody>
      </p:sp>
      <p:sp>
        <p:nvSpPr>
          <p:cNvPr id="183" name="Google Shape;183;p22"/>
          <p:cNvSpPr txBox="1"/>
          <p:nvPr/>
        </p:nvSpPr>
        <p:spPr>
          <a:xfrm>
            <a:off x="168150" y="1338850"/>
            <a:ext cx="11868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Estimator/optimizer </a:t>
            </a:r>
            <a:r>
              <a:rPr lang="en-US" sz="2600">
                <a:solidFill>
                  <a:schemeClr val="dk1"/>
                </a:solidFill>
              </a:rPr>
              <a:t>finding the line that best fits the data. "Best fit" here means minimizing the sum of squared residuals.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Assumes linearity</a:t>
            </a:r>
            <a:endParaRPr b="1"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 txBox="1"/>
          <p:nvPr>
            <p:ph type="ctrTitle"/>
          </p:nvPr>
        </p:nvSpPr>
        <p:spPr>
          <a:xfrm>
            <a:off x="2" y="0"/>
            <a:ext cx="120372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OLS</a:t>
            </a:r>
            <a:endParaRPr/>
          </a:p>
        </p:txBody>
      </p:sp>
      <p:sp>
        <p:nvSpPr>
          <p:cNvPr id="190" name="Google Shape;190;p23"/>
          <p:cNvSpPr txBox="1"/>
          <p:nvPr/>
        </p:nvSpPr>
        <p:spPr>
          <a:xfrm>
            <a:off x="168150" y="1338850"/>
            <a:ext cx="11868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Estimator/optimizer </a:t>
            </a:r>
            <a:r>
              <a:rPr lang="en-US" sz="2600">
                <a:solidFill>
                  <a:schemeClr val="dk1"/>
                </a:solidFill>
              </a:rPr>
              <a:t>finding the line that best fits the data. "Best fit" here means minimizing the sum of squared residuals.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Assumes linearity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319700" y="3027100"/>
            <a:ext cx="116397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Assumptions: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Linearity…signal, </a:t>
            </a:r>
            <a:r>
              <a:rPr lang="en-US" sz="2600" strike="sngStrike">
                <a:solidFill>
                  <a:schemeClr val="dk1"/>
                </a:solidFill>
              </a:rPr>
              <a:t>Y &amp; X</a:t>
            </a:r>
            <a:r>
              <a:rPr lang="en-US" sz="2600">
                <a:solidFill>
                  <a:schemeClr val="dk1"/>
                </a:solidFill>
              </a:rPr>
              <a:t> ……</a:t>
            </a:r>
            <a:r>
              <a:rPr lang="en-US" sz="2600">
                <a:solidFill>
                  <a:srgbClr val="990000"/>
                </a:solidFill>
              </a:rPr>
              <a:t>Y | X !</a:t>
            </a:r>
            <a:endParaRPr sz="2600">
              <a:solidFill>
                <a:srgbClr val="99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990000"/>
                </a:solidFill>
              </a:rPr>
              <a:t>not about distributions themselves, but conditional distribution</a:t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●"/>
            </a:pPr>
            <a:r>
              <a:rPr lang="en-US" sz="2600">
                <a:solidFill>
                  <a:schemeClr val="dk1"/>
                </a:solidFill>
              </a:rPr>
              <a:t>Error … noise, truly random leftover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Independence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C</a:t>
            </a:r>
            <a:r>
              <a:rPr lang="en-US" sz="2600">
                <a:solidFill>
                  <a:schemeClr val="dk1"/>
                </a:solidFill>
              </a:rPr>
              <a:t>onstant Error Mean (unbiased)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○"/>
            </a:pPr>
            <a:r>
              <a:rPr lang="en-US" sz="2600">
                <a:solidFill>
                  <a:schemeClr val="dk1"/>
                </a:solidFill>
              </a:rPr>
              <a:t>Constant Variance (homoscedasticity) - matters only for inference</a:t>
            </a:r>
            <a:endParaRPr sz="2600">
              <a:solidFill>
                <a:schemeClr val="dk1"/>
              </a:solidFill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600"/>
              <a:buChar char="○"/>
            </a:pPr>
            <a:r>
              <a:rPr lang="en-US" sz="2600">
                <a:solidFill>
                  <a:srgbClr val="990000"/>
                </a:solidFill>
              </a:rPr>
              <a:t>Normality - N(μ,σ2)</a:t>
            </a:r>
            <a:endParaRPr sz="26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-541425" y="-114300"/>
            <a:ext cx="13215900" cy="7770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4"/>
          <p:cNvSpPr txBox="1"/>
          <p:nvPr>
            <p:ph type="ctrTitle"/>
          </p:nvPr>
        </p:nvSpPr>
        <p:spPr>
          <a:xfrm>
            <a:off x="47925" y="0"/>
            <a:ext cx="120372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OLS</a:t>
            </a:r>
            <a:endParaRPr/>
          </a:p>
        </p:txBody>
      </p:sp>
      <p:sp>
        <p:nvSpPr>
          <p:cNvPr id="198" name="Google Shape;198;p24"/>
          <p:cNvSpPr txBox="1"/>
          <p:nvPr/>
        </p:nvSpPr>
        <p:spPr>
          <a:xfrm>
            <a:off x="149225" y="721200"/>
            <a:ext cx="116397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</a:rPr>
              <a:t>Assumptions: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Linearity…signal, </a:t>
            </a:r>
            <a:r>
              <a:rPr lang="en-US" sz="2200" strike="sngStrike">
                <a:solidFill>
                  <a:schemeClr val="dk1"/>
                </a:solidFill>
              </a:rPr>
              <a:t>Y &amp; X</a:t>
            </a:r>
            <a:r>
              <a:rPr lang="en-US" sz="2200">
                <a:solidFill>
                  <a:schemeClr val="dk1"/>
                </a:solidFill>
              </a:rPr>
              <a:t> ……</a:t>
            </a:r>
            <a:r>
              <a:rPr lang="en-US" sz="2200">
                <a:solidFill>
                  <a:srgbClr val="990000"/>
                </a:solidFill>
              </a:rPr>
              <a:t>Y | X !</a:t>
            </a:r>
            <a:endParaRPr sz="2200">
              <a:solidFill>
                <a:srgbClr val="990000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990000"/>
                </a:solidFill>
              </a:rPr>
              <a:t>not about distributions themselves, </a:t>
            </a:r>
            <a:br>
              <a:rPr lang="en-US" sz="2200">
                <a:solidFill>
                  <a:srgbClr val="990000"/>
                </a:solidFill>
              </a:rPr>
            </a:br>
            <a:r>
              <a:rPr lang="en-US" sz="2200">
                <a:solidFill>
                  <a:srgbClr val="990000"/>
                </a:solidFill>
              </a:rPr>
              <a:t>but conditional distribution</a:t>
            </a:r>
            <a:endParaRPr sz="2200">
              <a:solidFill>
                <a:srgbClr val="990000"/>
              </a:solidFill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990000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Error … noise, truly random leftover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Independence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Constant Error Mean (unbiased)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>
                <a:solidFill>
                  <a:schemeClr val="dk1"/>
                </a:solidFill>
              </a:rPr>
              <a:t>Constant Variance (homoscedasticity) </a:t>
            </a:r>
            <a:br>
              <a:rPr lang="en-US" sz="2200">
                <a:solidFill>
                  <a:schemeClr val="dk1"/>
                </a:solidFill>
              </a:rPr>
            </a:br>
            <a:r>
              <a:rPr lang="en-US" sz="2200">
                <a:solidFill>
                  <a:schemeClr val="dk1"/>
                </a:solidFill>
              </a:rPr>
              <a:t>- matters only for inference</a:t>
            </a:r>
            <a:endParaRPr sz="2200">
              <a:solidFill>
                <a:schemeClr val="dk1"/>
              </a:solidFill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200"/>
              <a:buChar char="○"/>
            </a:pPr>
            <a:r>
              <a:rPr lang="en-US" sz="2200">
                <a:solidFill>
                  <a:srgbClr val="990000"/>
                </a:solidFill>
              </a:rPr>
              <a:t>Normality - N(μ,σ2)</a:t>
            </a:r>
            <a:endParaRPr sz="22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pic>
        <p:nvPicPr>
          <p:cNvPr id="199" name="Google Shape;199;p24" title="ChatGPT Image Jan 26, 2026, 12_49_24 PM.png"/>
          <p:cNvPicPr preferRelativeResize="0"/>
          <p:nvPr/>
        </p:nvPicPr>
        <p:blipFill rotWithShape="1">
          <a:blip r:embed="rId3">
            <a:alphaModFix/>
          </a:blip>
          <a:srcRect b="60193" l="3558" r="68066" t="12043"/>
          <a:stretch/>
        </p:blipFill>
        <p:spPr>
          <a:xfrm>
            <a:off x="5420700" y="721200"/>
            <a:ext cx="3103377" cy="2024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4" title="ChatGPT Image Jan 26, 2026, 12_49_24 PM.png"/>
          <p:cNvPicPr preferRelativeResize="0"/>
          <p:nvPr/>
        </p:nvPicPr>
        <p:blipFill rotWithShape="1">
          <a:blip r:embed="rId3">
            <a:alphaModFix/>
          </a:blip>
          <a:srcRect b="60292" l="37354" r="38190" t="13070"/>
          <a:stretch/>
        </p:blipFill>
        <p:spPr>
          <a:xfrm>
            <a:off x="8972350" y="721200"/>
            <a:ext cx="2650875" cy="1924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4"/>
          <p:cNvPicPr preferRelativeResize="0"/>
          <p:nvPr/>
        </p:nvPicPr>
        <p:blipFill rotWithShape="1">
          <a:blip r:embed="rId4">
            <a:alphaModFix/>
          </a:blip>
          <a:srcRect b="37369" l="49422" r="2844" t="40885"/>
          <a:stretch/>
        </p:blipFill>
        <p:spPr>
          <a:xfrm>
            <a:off x="197950" y="5084050"/>
            <a:ext cx="3454274" cy="149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 rotWithShape="1">
          <a:blip r:embed="rId4">
            <a:alphaModFix/>
          </a:blip>
          <a:srcRect b="-1569" l="49016" r="3250" t="79212"/>
          <a:stretch/>
        </p:blipFill>
        <p:spPr>
          <a:xfrm>
            <a:off x="3861300" y="4969500"/>
            <a:ext cx="3454274" cy="153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4"/>
          <p:cNvSpPr txBox="1"/>
          <p:nvPr/>
        </p:nvSpPr>
        <p:spPr>
          <a:xfrm>
            <a:off x="739950" y="6381000"/>
            <a:ext cx="17745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I</a:t>
            </a:r>
            <a:r>
              <a:rPr lang="en-US" sz="1900">
                <a:solidFill>
                  <a:schemeClr val="dk1"/>
                </a:solidFill>
              </a:rPr>
              <a:t>ndependence</a:t>
            </a:r>
            <a:endParaRPr sz="1100"/>
          </a:p>
        </p:txBody>
      </p:sp>
      <p:sp>
        <p:nvSpPr>
          <p:cNvPr id="204" name="Google Shape;204;p24"/>
          <p:cNvSpPr txBox="1"/>
          <p:nvPr/>
        </p:nvSpPr>
        <p:spPr>
          <a:xfrm>
            <a:off x="4180950" y="6328750"/>
            <a:ext cx="2923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Constant Error Mean</a:t>
            </a:r>
            <a:endParaRPr sz="1100"/>
          </a:p>
        </p:txBody>
      </p:sp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/>
          </a:blip>
          <a:srcRect b="71904" l="51575" r="692" t="5739"/>
          <a:stretch/>
        </p:blipFill>
        <p:spPr>
          <a:xfrm>
            <a:off x="8032500" y="5028000"/>
            <a:ext cx="3454274" cy="15332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4"/>
          <p:cNvSpPr txBox="1"/>
          <p:nvPr/>
        </p:nvSpPr>
        <p:spPr>
          <a:xfrm>
            <a:off x="8562972" y="6328750"/>
            <a:ext cx="2176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</a:rPr>
              <a:t>Homoscedasticity</a:t>
            </a:r>
            <a:endParaRPr sz="1100"/>
          </a:p>
        </p:txBody>
      </p:sp>
      <p:pic>
        <p:nvPicPr>
          <p:cNvPr id="207" name="Google Shape;207;p24" title="ChatGPT Image Jan 26, 2026, 01_13_32 PM.png"/>
          <p:cNvPicPr preferRelativeResize="0"/>
          <p:nvPr/>
        </p:nvPicPr>
        <p:blipFill rotWithShape="1">
          <a:blip r:embed="rId5">
            <a:alphaModFix/>
          </a:blip>
          <a:srcRect b="23285" l="69198" r="9640" t="50985"/>
          <a:stretch/>
        </p:blipFill>
        <p:spPr>
          <a:xfrm>
            <a:off x="7890650" y="3004412"/>
            <a:ext cx="2176800" cy="176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/>
          <p:nvPr/>
        </p:nvSpPr>
        <p:spPr>
          <a:xfrm>
            <a:off x="-541425" y="-114300"/>
            <a:ext cx="13215900" cy="7770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25"/>
          <p:cNvSpPr txBox="1"/>
          <p:nvPr>
            <p:ph type="ctrTitle"/>
          </p:nvPr>
        </p:nvSpPr>
        <p:spPr>
          <a:xfrm>
            <a:off x="47925" y="0"/>
            <a:ext cx="12037200" cy="721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solutions</a:t>
            </a:r>
            <a:endParaRPr/>
          </a:p>
        </p:txBody>
      </p:sp>
      <p:sp>
        <p:nvSpPr>
          <p:cNvPr id="214" name="Google Shape;214;p25"/>
          <p:cNvSpPr txBox="1"/>
          <p:nvPr/>
        </p:nvSpPr>
        <p:spPr>
          <a:xfrm>
            <a:off x="1276700" y="1919925"/>
            <a:ext cx="10512300" cy="458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Transformations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Different specification (i.e. polynomial,...)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Misspecification (i.e interactions,...)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Missing</a:t>
            </a:r>
            <a:r>
              <a:rPr lang="en-US" sz="2200">
                <a:solidFill>
                  <a:schemeClr val="dk1"/>
                </a:solidFill>
              </a:rPr>
              <a:t> variables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>
                <a:solidFill>
                  <a:schemeClr val="dk1"/>
                </a:solidFill>
              </a:rPr>
              <a:t>Endogeneity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b="1" lang="en-US" sz="2200">
                <a:solidFill>
                  <a:schemeClr val="dk1"/>
                </a:solidFill>
              </a:rPr>
              <a:t>D</a:t>
            </a:r>
            <a:r>
              <a:rPr b="1" lang="en-US" sz="2200">
                <a:solidFill>
                  <a:schemeClr val="dk1"/>
                </a:solidFill>
              </a:rPr>
              <a:t>ifferent</a:t>
            </a:r>
            <a:r>
              <a:rPr b="1" lang="en-US" sz="2200">
                <a:solidFill>
                  <a:schemeClr val="dk1"/>
                </a:solidFill>
              </a:rPr>
              <a:t> assumptions</a:t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/>
          <p:nvPr/>
        </p:nvSpPr>
        <p:spPr>
          <a:xfrm>
            <a:off x="-541425" y="-114300"/>
            <a:ext cx="6321300" cy="18087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6"/>
          <p:cNvSpPr txBox="1"/>
          <p:nvPr>
            <p:ph type="ctrTitle"/>
          </p:nvPr>
        </p:nvSpPr>
        <p:spPr>
          <a:xfrm>
            <a:off x="0" y="-114300"/>
            <a:ext cx="6696600" cy="172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700">
                <a:solidFill>
                  <a:schemeClr val="lt1"/>
                </a:solidFill>
              </a:rPr>
              <a:t>We don’t need </a:t>
            </a:r>
            <a:endParaRPr sz="47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700">
                <a:solidFill>
                  <a:schemeClr val="lt1"/>
                </a:solidFill>
              </a:rPr>
              <a:t>to be normal…</a:t>
            </a:r>
            <a:endParaRPr sz="4700"/>
          </a:p>
        </p:txBody>
      </p:sp>
      <p:sp>
        <p:nvSpPr>
          <p:cNvPr id="221" name="Google Shape;221;p26"/>
          <p:cNvSpPr txBox="1"/>
          <p:nvPr/>
        </p:nvSpPr>
        <p:spPr>
          <a:xfrm>
            <a:off x="188250" y="2151600"/>
            <a:ext cx="4935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General Linear Models (GLM) 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222" name="Google Shape;2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814" y="0"/>
            <a:ext cx="621986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6"/>
          <p:cNvSpPr txBox="1"/>
          <p:nvPr/>
        </p:nvSpPr>
        <p:spPr>
          <a:xfrm>
            <a:off x="4670375" y="6386275"/>
            <a:ext cx="11094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Source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/>
          <p:nvPr/>
        </p:nvSpPr>
        <p:spPr>
          <a:xfrm>
            <a:off x="0" y="-164850"/>
            <a:ext cx="12192000" cy="11364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27"/>
          <p:cNvSpPr txBox="1"/>
          <p:nvPr>
            <p:ph type="ctrTitle"/>
          </p:nvPr>
        </p:nvSpPr>
        <p:spPr>
          <a:xfrm>
            <a:off x="2649075" y="0"/>
            <a:ext cx="68310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 sz="4700">
                <a:solidFill>
                  <a:schemeClr val="lt1"/>
                </a:solidFill>
              </a:rPr>
              <a:t>Different Loss- function</a:t>
            </a:r>
            <a:endParaRPr sz="4700"/>
          </a:p>
        </p:txBody>
      </p:sp>
      <p:sp>
        <p:nvSpPr>
          <p:cNvPr id="230" name="Google Shape;230;p27"/>
          <p:cNvSpPr txBox="1"/>
          <p:nvPr/>
        </p:nvSpPr>
        <p:spPr>
          <a:xfrm>
            <a:off x="10905525" y="5943675"/>
            <a:ext cx="1183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GLM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161375" y="6010925"/>
            <a:ext cx="11160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OLS</a:t>
            </a:r>
            <a:endParaRPr sz="3500">
              <a:solidFill>
                <a:schemeClr val="dk1"/>
              </a:solidFill>
            </a:endParaRPr>
          </a:p>
        </p:txBody>
      </p:sp>
      <p:cxnSp>
        <p:nvCxnSpPr>
          <p:cNvPr id="232" name="Google Shape;232;p27"/>
          <p:cNvCxnSpPr/>
          <p:nvPr/>
        </p:nvCxnSpPr>
        <p:spPr>
          <a:xfrm flipH="1">
            <a:off x="5876300" y="1250575"/>
            <a:ext cx="13500" cy="556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33" name="Google Shape;233;p27"/>
          <p:cNvPicPr preferRelativeResize="0"/>
          <p:nvPr/>
        </p:nvPicPr>
        <p:blipFill rotWithShape="1">
          <a:blip r:embed="rId3">
            <a:alphaModFix/>
          </a:blip>
          <a:srcRect b="0" l="0" r="49652" t="0"/>
          <a:stretch/>
        </p:blipFill>
        <p:spPr>
          <a:xfrm>
            <a:off x="2780131" y="2005200"/>
            <a:ext cx="2924749" cy="24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7"/>
          <p:cNvSpPr txBox="1"/>
          <p:nvPr/>
        </p:nvSpPr>
        <p:spPr>
          <a:xfrm>
            <a:off x="600575" y="1389600"/>
            <a:ext cx="4809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Minimum Square Error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35" name="Google Shape;235;p27"/>
          <p:cNvSpPr txBox="1"/>
          <p:nvPr/>
        </p:nvSpPr>
        <p:spPr>
          <a:xfrm>
            <a:off x="6494925" y="1447875"/>
            <a:ext cx="5593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Maximum Likelihood </a:t>
            </a:r>
            <a:r>
              <a:rPr lang="en-US" sz="2800">
                <a:solidFill>
                  <a:schemeClr val="dk1"/>
                </a:solidFill>
              </a:rPr>
              <a:t>Estimation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6279675" y="2048175"/>
            <a:ext cx="5809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273239"/>
                </a:solidFill>
                <a:highlight>
                  <a:srgbClr val="FFFFFF"/>
                </a:highlight>
              </a:rPr>
              <a:t>g</a:t>
            </a:r>
            <a:r>
              <a:rPr lang="en-US" sz="1350">
                <a:solidFill>
                  <a:srgbClr val="273239"/>
                </a:solidFill>
                <a:highlight>
                  <a:srgbClr val="FFFFFF"/>
                </a:highlight>
              </a:rPr>
              <a:t>ives the mean, the standard deviation of the random sample that  is most similar to that of the whole sample</a:t>
            </a: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4">
            <a:alphaModFix/>
          </a:blip>
          <a:srcRect b="14861" l="0" r="0" t="5836"/>
          <a:stretch/>
        </p:blipFill>
        <p:spPr>
          <a:xfrm>
            <a:off x="6212450" y="2960125"/>
            <a:ext cx="4505275" cy="354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3">
            <a:alphaModFix/>
          </a:blip>
          <a:srcRect b="0" l="50695" r="0" t="0"/>
          <a:stretch/>
        </p:blipFill>
        <p:spPr>
          <a:xfrm>
            <a:off x="2810437" y="4385225"/>
            <a:ext cx="2864126" cy="247277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7"/>
          <p:cNvSpPr txBox="1"/>
          <p:nvPr/>
        </p:nvSpPr>
        <p:spPr>
          <a:xfrm>
            <a:off x="300225" y="2173700"/>
            <a:ext cx="2348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273239"/>
                </a:solidFill>
                <a:highlight>
                  <a:srgbClr val="FFFFFF"/>
                </a:highlight>
              </a:rPr>
              <a:t>aims to minimise the </a:t>
            </a:r>
            <a:r>
              <a:rPr lang="en-US" sz="1350">
                <a:solidFill>
                  <a:srgbClr val="273239"/>
                </a:solidFill>
                <a:highlight>
                  <a:srgbClr val="FFFFFF"/>
                </a:highlight>
              </a:rPr>
              <a:t>square</a:t>
            </a:r>
            <a:r>
              <a:rPr lang="en-US" sz="1350">
                <a:solidFill>
                  <a:srgbClr val="273239"/>
                </a:solidFill>
                <a:highlight>
                  <a:srgbClr val="FFFFFF"/>
                </a:highlight>
              </a:rPr>
              <a:t> errors of the model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 txBox="1"/>
          <p:nvPr>
            <p:ph type="ctrTitle"/>
          </p:nvPr>
        </p:nvSpPr>
        <p:spPr>
          <a:xfrm>
            <a:off x="-630298" y="-1950988"/>
            <a:ext cx="10875818" cy="3122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Summary</a:t>
            </a: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325500" y="1634100"/>
            <a:ext cx="11778900" cy="6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4350" lvl="1" marL="9715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Regression &gt; Linear </a:t>
            </a:r>
            <a:r>
              <a:rPr lang="en-US" sz="2800">
                <a:solidFill>
                  <a:schemeClr val="dk1"/>
                </a:solidFill>
              </a:rPr>
              <a:t>regression &gt; OLS</a:t>
            </a:r>
            <a:endParaRPr sz="2800">
              <a:solidFill>
                <a:schemeClr val="dk1"/>
              </a:solidFill>
            </a:endParaRPr>
          </a:p>
          <a:p>
            <a:pPr indent="-5143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Regression are rigid and inflexible, but allow for control and inference</a:t>
            </a:r>
            <a:endParaRPr sz="2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514350" lvl="1" marL="9715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OLS expects linear Y|X and random errors, any deviations can be observed in the residuals</a:t>
            </a:r>
            <a:endParaRPr sz="28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514350" lvl="1" marL="97155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lphaLcParenR"/>
            </a:pPr>
            <a:r>
              <a:rPr lang="en-US" sz="2800">
                <a:solidFill>
                  <a:schemeClr val="dk1"/>
                </a:solidFill>
              </a:rPr>
              <a:t>There are also non-linear and non-normal regression estimators </a:t>
            </a:r>
            <a:endParaRPr sz="2800">
              <a:solidFill>
                <a:schemeClr val="dk1"/>
              </a:solidFill>
            </a:endParaRPr>
          </a:p>
          <a:p>
            <a:pPr indent="-336550" lvl="0" marL="5143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/>
        </p:nvSpPr>
        <p:spPr>
          <a:xfrm>
            <a:off x="4479533" y="393565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Comprehension: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3.7.2, 3.7.3, 3.7.10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9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29"/>
          <p:cNvSpPr txBox="1"/>
          <p:nvPr>
            <p:ph type="ctrTitle"/>
          </p:nvPr>
        </p:nvSpPr>
        <p:spPr>
          <a:xfrm>
            <a:off x="-630298" y="-1950988"/>
            <a:ext cx="10875818" cy="31220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Reading and comprehension</a:t>
            </a:r>
            <a:endParaRPr/>
          </a:p>
        </p:txBody>
      </p:sp>
      <p:sp>
        <p:nvSpPr>
          <p:cNvPr id="254" name="Google Shape;254;p29"/>
          <p:cNvSpPr txBox="1"/>
          <p:nvPr/>
        </p:nvSpPr>
        <p:spPr>
          <a:xfrm>
            <a:off x="4479533" y="2915338"/>
            <a:ext cx="64110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Reading: Chapter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6125" y="2598241"/>
            <a:ext cx="1743075" cy="26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9"/>
          <p:cNvSpPr txBox="1"/>
          <p:nvPr/>
        </p:nvSpPr>
        <p:spPr>
          <a:xfrm>
            <a:off x="4479571" y="5081408"/>
            <a:ext cx="6411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Lab: </a:t>
            </a:r>
            <a:r>
              <a:rPr b="0" i="0"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>
                <a:solidFill>
                  <a:srgbClr val="262626"/>
                </a:solidFill>
                <a:latin typeface="Open Sans"/>
                <a:ea typeface="Open Sans"/>
                <a:cs typeface="Open Sans"/>
                <a:sym typeface="Open Sans"/>
              </a:rPr>
              <a:t>ISL 3.6 + learn how to write functions in Python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-460050" y="5160625"/>
            <a:ext cx="13215900" cy="22869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-541421" y="-114301"/>
            <a:ext cx="13215900" cy="17808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4"/>
          <p:cNvSpPr txBox="1"/>
          <p:nvPr>
            <p:ph type="ctrTitle"/>
          </p:nvPr>
        </p:nvSpPr>
        <p:spPr>
          <a:xfrm>
            <a:off x="159401" y="124754"/>
            <a:ext cx="11894400" cy="143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Data Science &amp; Machine Learning 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in Geography 25/26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3430128" y="2317788"/>
            <a:ext cx="43800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Regression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Hierarchy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busting myths</a:t>
            </a:r>
            <a:endParaRPr sz="1800"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</a:pPr>
            <a:r>
              <a:rPr lang="en-US" sz="1800">
                <a:solidFill>
                  <a:schemeClr val="dk1"/>
                </a:solidFill>
              </a:rPr>
              <a:t>The beyond linearity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814699" y="2594850"/>
            <a:ext cx="1224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Today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-541421" y="-114300"/>
            <a:ext cx="13216021" cy="1377616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5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Hierarchy</a:t>
            </a: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116125" y="1570150"/>
            <a:ext cx="119082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chemeClr val="dk1"/>
                </a:solidFill>
              </a:rPr>
              <a:t>Regression 		</a:t>
            </a:r>
            <a:r>
              <a:rPr b="1" lang="en-US" sz="3500">
                <a:solidFill>
                  <a:schemeClr val="dk1"/>
                </a:solidFill>
              </a:rPr>
              <a:t>&gt;		</a:t>
            </a:r>
            <a:r>
              <a:rPr lang="en-US" sz="3500">
                <a:solidFill>
                  <a:schemeClr val="dk1"/>
                </a:solidFill>
              </a:rPr>
              <a:t> “Linear” Regression 		</a:t>
            </a:r>
            <a:r>
              <a:rPr b="1" lang="en-US" sz="3500">
                <a:solidFill>
                  <a:schemeClr val="dk1"/>
                </a:solidFill>
              </a:rPr>
              <a:t>&gt;	 	</a:t>
            </a:r>
            <a:r>
              <a:rPr lang="en-US" sz="3500">
                <a:solidFill>
                  <a:schemeClr val="dk1"/>
                </a:solidFill>
              </a:rPr>
              <a:t>OLS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5225150" y="5146125"/>
            <a:ext cx="6799200" cy="17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Estimator/optimizer </a:t>
            </a:r>
            <a:r>
              <a:rPr lang="en-US" sz="2600">
                <a:solidFill>
                  <a:schemeClr val="dk1"/>
                </a:solidFill>
              </a:rPr>
              <a:t>finding the line that best fits the data. "Best fit" here means minimizing the sum of squared residuals. 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1"/>
                </a:solidFill>
              </a:rPr>
              <a:t>Assumes linearity</a:t>
            </a:r>
            <a:endParaRPr b="1" sz="2600">
              <a:solidFill>
                <a:schemeClr val="dk1"/>
              </a:solidFill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268550" y="2600250"/>
            <a:ext cx="6799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Any model </a:t>
            </a:r>
            <a:r>
              <a:rPr lang="en-US" sz="2600">
                <a:solidFill>
                  <a:schemeClr val="dk1"/>
                </a:solidFill>
              </a:rPr>
              <a:t>setting</a:t>
            </a:r>
            <a:r>
              <a:rPr lang="en-US" sz="2600">
                <a:solidFill>
                  <a:schemeClr val="dk1"/>
                </a:solidFill>
              </a:rPr>
              <a:t> predicting </a:t>
            </a:r>
            <a:r>
              <a:rPr b="1" lang="en-US" sz="2600">
                <a:solidFill>
                  <a:schemeClr val="dk1"/>
                </a:solidFill>
              </a:rPr>
              <a:t>continuous variable.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07" name="Google Shape;107;p15"/>
          <p:cNvSpPr txBox="1"/>
          <p:nvPr/>
        </p:nvSpPr>
        <p:spPr>
          <a:xfrm>
            <a:off x="2696388" y="3707775"/>
            <a:ext cx="67992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Method of “line” </a:t>
            </a:r>
            <a:r>
              <a:rPr lang="en-US" sz="2600">
                <a:solidFill>
                  <a:schemeClr val="dk1"/>
                </a:solidFill>
              </a:rPr>
              <a:t>fitting, </a:t>
            </a:r>
            <a:r>
              <a:rPr b="1" lang="en-US" sz="2600">
                <a:solidFill>
                  <a:schemeClr val="dk1"/>
                </a:solidFill>
              </a:rPr>
              <a:t>relationship specification</a:t>
            </a:r>
            <a:r>
              <a:rPr lang="en-US" sz="2600">
                <a:solidFill>
                  <a:schemeClr val="dk1"/>
                </a:solidFill>
              </a:rPr>
              <a:t>, with expected “normal” errors</a:t>
            </a:r>
            <a:endParaRPr sz="2600">
              <a:solidFill>
                <a:schemeClr val="dk1"/>
              </a:solidFill>
            </a:endParaRPr>
          </a:p>
        </p:txBody>
      </p:sp>
      <p:cxnSp>
        <p:nvCxnSpPr>
          <p:cNvPr id="108" name="Google Shape;108;p15"/>
          <p:cNvCxnSpPr/>
          <p:nvPr/>
        </p:nvCxnSpPr>
        <p:spPr>
          <a:xfrm flipH="1" rot="10800000">
            <a:off x="1651400" y="2296525"/>
            <a:ext cx="103200" cy="3612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15"/>
          <p:cNvCxnSpPr/>
          <p:nvPr/>
        </p:nvCxnSpPr>
        <p:spPr>
          <a:xfrm rot="10800000">
            <a:off x="6825050" y="2296575"/>
            <a:ext cx="242700" cy="14112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15"/>
          <p:cNvCxnSpPr/>
          <p:nvPr/>
        </p:nvCxnSpPr>
        <p:spPr>
          <a:xfrm rot="10800000">
            <a:off x="10605075" y="2206150"/>
            <a:ext cx="270900" cy="30345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6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Regression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268550" y="1722925"/>
            <a:ext cx="10078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Any model setting predicting </a:t>
            </a:r>
            <a:r>
              <a:rPr b="1" lang="en-US" sz="2600">
                <a:solidFill>
                  <a:schemeClr val="dk1"/>
                </a:solidFill>
              </a:rPr>
              <a:t>continuous variable.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1311150" y="2767550"/>
            <a:ext cx="10235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Requires</a:t>
            </a:r>
            <a:endParaRPr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-US" sz="2600">
                <a:solidFill>
                  <a:schemeClr val="dk1"/>
                </a:solidFill>
              </a:rPr>
              <a:t>Direction </a:t>
            </a:r>
            <a:r>
              <a:rPr lang="en-US" sz="2600">
                <a:solidFill>
                  <a:schemeClr val="dk1"/>
                </a:solidFill>
              </a:rPr>
              <a:t>(ordination) - </a:t>
            </a:r>
            <a:r>
              <a:rPr i="1" lang="en-US" sz="2600">
                <a:solidFill>
                  <a:schemeClr val="dk1"/>
                </a:solidFill>
              </a:rPr>
              <a:t>a</a:t>
            </a:r>
            <a:r>
              <a:rPr lang="en-US" sz="2600">
                <a:solidFill>
                  <a:schemeClr val="dk1"/>
                </a:solidFill>
              </a:rPr>
              <a:t> is greater than </a:t>
            </a:r>
            <a:r>
              <a:rPr i="1" lang="en-US" sz="2600">
                <a:solidFill>
                  <a:schemeClr val="dk1"/>
                </a:solidFill>
              </a:rPr>
              <a:t>b</a:t>
            </a:r>
            <a:endParaRPr i="1" sz="2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</a:endParaRPr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AutoNum type="arabicPeriod"/>
            </a:pPr>
            <a:r>
              <a:rPr b="1" lang="en-US" sz="2600">
                <a:solidFill>
                  <a:schemeClr val="dk1"/>
                </a:solidFill>
              </a:rPr>
              <a:t>Distance </a:t>
            </a:r>
            <a:r>
              <a:rPr lang="en-US" sz="2600">
                <a:solidFill>
                  <a:schemeClr val="dk1"/>
                </a:solidFill>
              </a:rPr>
              <a:t>- </a:t>
            </a:r>
            <a:r>
              <a:rPr i="1" lang="en-US" sz="2600">
                <a:solidFill>
                  <a:schemeClr val="dk1"/>
                </a:solidFill>
              </a:rPr>
              <a:t>c</a:t>
            </a:r>
            <a:r>
              <a:rPr lang="en-US" sz="2600">
                <a:solidFill>
                  <a:schemeClr val="dk1"/>
                </a:solidFill>
              </a:rPr>
              <a:t> is further from </a:t>
            </a:r>
            <a:r>
              <a:rPr i="1" lang="en-US" sz="2600">
                <a:solidFill>
                  <a:schemeClr val="dk1"/>
                </a:solidFill>
              </a:rPr>
              <a:t>a</a:t>
            </a:r>
            <a:r>
              <a:rPr lang="en-US" sz="2600">
                <a:solidFill>
                  <a:schemeClr val="dk1"/>
                </a:solidFill>
              </a:rPr>
              <a:t> than </a:t>
            </a:r>
            <a:r>
              <a:rPr i="1" lang="en-US" sz="2600">
                <a:solidFill>
                  <a:schemeClr val="dk1"/>
                </a:solidFill>
              </a:rPr>
              <a:t>b</a:t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Anything else, any </a:t>
            </a:r>
            <a:r>
              <a:rPr lang="en-US" sz="2600">
                <a:solidFill>
                  <a:schemeClr val="dk1"/>
                </a:solidFill>
              </a:rPr>
              <a:t>discrete</a:t>
            </a:r>
            <a:r>
              <a:rPr lang="en-US" sz="2600">
                <a:solidFill>
                  <a:schemeClr val="dk1"/>
                </a:solidFill>
              </a:rPr>
              <a:t> variables will be a </a:t>
            </a:r>
            <a:r>
              <a:rPr b="1" lang="en-US" sz="2600">
                <a:solidFill>
                  <a:schemeClr val="dk1"/>
                </a:solidFill>
              </a:rPr>
              <a:t>classification</a:t>
            </a:r>
            <a:r>
              <a:rPr lang="en-US" sz="2600">
                <a:solidFill>
                  <a:schemeClr val="dk1"/>
                </a:solidFill>
              </a:rPr>
              <a:t> problem, which have no direction or distance.</a:t>
            </a:r>
            <a:endParaRPr sz="2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7"/>
          <p:cNvSpPr txBox="1"/>
          <p:nvPr>
            <p:ph type="ctrTitle"/>
          </p:nvPr>
        </p:nvSpPr>
        <p:spPr>
          <a:xfrm>
            <a:off x="-1" y="0"/>
            <a:ext cx="50058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Regression</a:t>
            </a:r>
            <a:endParaRPr/>
          </a:p>
        </p:txBody>
      </p:sp>
      <p:sp>
        <p:nvSpPr>
          <p:cNvPr id="125" name="Google Shape;125;p17"/>
          <p:cNvSpPr txBox="1"/>
          <p:nvPr/>
        </p:nvSpPr>
        <p:spPr>
          <a:xfrm>
            <a:off x="335425" y="1786150"/>
            <a:ext cx="11340600" cy="35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Linear regression, perhaps better generalised as General Linear Models (GLM)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Support Vector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Decision Tree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Random Forest Regression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1025" y="3974928"/>
            <a:ext cx="3887474" cy="2593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" name="Google Shape;127;p17"/>
          <p:cNvCxnSpPr>
            <a:endCxn id="126" idx="1"/>
          </p:cNvCxnSpPr>
          <p:nvPr/>
        </p:nvCxnSpPr>
        <p:spPr>
          <a:xfrm>
            <a:off x="3556525" y="4421603"/>
            <a:ext cx="4474500" cy="8502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-541421" y="-114300"/>
            <a:ext cx="13215900" cy="1377600"/>
          </a:xfrm>
          <a:prstGeom prst="rect">
            <a:avLst/>
          </a:prstGeom>
          <a:solidFill>
            <a:srgbClr val="0B3041">
              <a:alpha val="6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8"/>
          <p:cNvSpPr txBox="1"/>
          <p:nvPr>
            <p:ph type="ctrTitle"/>
          </p:nvPr>
        </p:nvSpPr>
        <p:spPr>
          <a:xfrm>
            <a:off x="2" y="0"/>
            <a:ext cx="120372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Play"/>
              <a:buNone/>
            </a:pPr>
            <a:r>
              <a:rPr lang="en-US">
                <a:solidFill>
                  <a:schemeClr val="lt1"/>
                </a:solidFill>
              </a:rPr>
              <a:t>Linear </a:t>
            </a:r>
            <a:r>
              <a:rPr lang="en-US">
                <a:solidFill>
                  <a:schemeClr val="lt1"/>
                </a:solidFill>
              </a:rPr>
              <a:t>Regression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312225" y="1710250"/>
            <a:ext cx="115086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Traditionally: “line fitting” = finding a mathematically definable curve to capture the trend </a:t>
            </a:r>
            <a:endParaRPr sz="2600">
              <a:solidFill>
                <a:schemeClr val="dk1"/>
              </a:solidFill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9031100" y="6029650"/>
            <a:ext cx="3006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u="sng">
                <a:solidFill>
                  <a:schemeClr val="hlink"/>
                </a:solidFill>
                <a:hlinkClick r:id="rId3"/>
              </a:rPr>
              <a:t>See your curves</a:t>
            </a:r>
            <a:endParaRPr sz="2600">
              <a:solidFill>
                <a:schemeClr val="dk1"/>
              </a:solidFill>
            </a:endParaRPr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67120" y="2842447"/>
            <a:ext cx="4650379" cy="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 txBox="1"/>
          <p:nvPr/>
        </p:nvSpPr>
        <p:spPr>
          <a:xfrm>
            <a:off x="8681375" y="3574450"/>
            <a:ext cx="114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990000"/>
                </a:solidFill>
              </a:rPr>
              <a:t>signal</a:t>
            </a:r>
            <a:endParaRPr sz="2800">
              <a:solidFill>
                <a:srgbClr val="990000"/>
              </a:solidFill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10895600" y="3476075"/>
            <a:ext cx="114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1155CC"/>
                </a:solidFill>
              </a:rPr>
              <a:t>noise</a:t>
            </a:r>
            <a:endParaRPr sz="2800">
              <a:solidFill>
                <a:srgbClr val="1155CC"/>
              </a:solidFill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8128000" y="2429750"/>
            <a:ext cx="2654700" cy="1296900"/>
          </a:xfrm>
          <a:prstGeom prst="ellipse">
            <a:avLst/>
          </a:prstGeom>
          <a:noFill/>
          <a:ln cap="flat" cmpd="sng" w="19050">
            <a:solidFill>
              <a:srgbClr val="99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11067925" y="2604050"/>
            <a:ext cx="969300" cy="970500"/>
          </a:xfrm>
          <a:prstGeom prst="ellipse">
            <a:avLst/>
          </a:prstGeom>
          <a:noFill/>
          <a:ln cap="flat" cmpd="sng" w="19050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 txBox="1"/>
          <p:nvPr/>
        </p:nvSpPr>
        <p:spPr>
          <a:xfrm>
            <a:off x="370375" y="706725"/>
            <a:ext cx="4931100" cy="13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Simple Linear Regression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Multiple</a:t>
            </a:r>
            <a:endParaRPr sz="2800">
              <a:solidFill>
                <a:schemeClr val="dk1"/>
              </a:solidFill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330050" y="2480313"/>
            <a:ext cx="3000000" cy="2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Polynomial 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Piecewise</a:t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en-US" sz="2800">
                <a:solidFill>
                  <a:schemeClr val="dk1"/>
                </a:solidFill>
              </a:rPr>
              <a:t>Fixed Effect</a:t>
            </a:r>
            <a:endParaRPr sz="2800">
              <a:solidFill>
                <a:schemeClr val="dk1"/>
              </a:solidFill>
            </a:endParaRPr>
          </a:p>
        </p:txBody>
      </p:sp>
      <p:cxnSp>
        <p:nvCxnSpPr>
          <p:cNvPr id="147" name="Google Shape;147;p19"/>
          <p:cNvCxnSpPr>
            <a:endCxn id="148" idx="1"/>
          </p:cNvCxnSpPr>
          <p:nvPr/>
        </p:nvCxnSpPr>
        <p:spPr>
          <a:xfrm flipH="1" rot="10800000">
            <a:off x="2959600" y="1691137"/>
            <a:ext cx="5909100" cy="10704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8" name="Google Shape;148;p19"/>
          <p:cNvPicPr preferRelativeResize="0"/>
          <p:nvPr/>
        </p:nvPicPr>
        <p:blipFill rotWithShape="1">
          <a:blip r:embed="rId3">
            <a:alphaModFix/>
          </a:blip>
          <a:srcRect b="0" l="49223" r="0" t="0"/>
          <a:stretch/>
        </p:blipFill>
        <p:spPr>
          <a:xfrm>
            <a:off x="8868700" y="321625"/>
            <a:ext cx="2781649" cy="273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848" y="3664400"/>
            <a:ext cx="4287301" cy="2300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0" name="Google Shape;150;p19"/>
          <p:cNvCxnSpPr>
            <a:endCxn id="149" idx="1"/>
          </p:cNvCxnSpPr>
          <p:nvPr/>
        </p:nvCxnSpPr>
        <p:spPr>
          <a:xfrm>
            <a:off x="2767748" y="3576550"/>
            <a:ext cx="3995100" cy="12381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1" name="Google Shape;151;p19"/>
          <p:cNvPicPr preferRelativeResize="0"/>
          <p:nvPr/>
        </p:nvPicPr>
        <p:blipFill rotWithShape="1">
          <a:blip r:embed="rId5">
            <a:alphaModFix/>
          </a:blip>
          <a:srcRect b="0" l="0" r="52346" t="62683"/>
          <a:stretch/>
        </p:blipFill>
        <p:spPr>
          <a:xfrm>
            <a:off x="668925" y="4785900"/>
            <a:ext cx="3765427" cy="2017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" name="Google Shape;152;p19"/>
          <p:cNvCxnSpPr>
            <a:endCxn id="151" idx="0"/>
          </p:cNvCxnSpPr>
          <p:nvPr/>
        </p:nvCxnSpPr>
        <p:spPr>
          <a:xfrm flipH="1">
            <a:off x="2551639" y="4375800"/>
            <a:ext cx="294000" cy="410100"/>
          </a:xfrm>
          <a:prstGeom prst="straightConnector1">
            <a:avLst/>
          </a:prstGeom>
          <a:noFill/>
          <a:ln cap="flat" cmpd="sng" w="38100">
            <a:solidFill>
              <a:srgbClr val="3D85C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/>
        </p:nvSpPr>
        <p:spPr>
          <a:xfrm>
            <a:off x="275500" y="418350"/>
            <a:ext cx="7973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Sidenote: Mixed effect models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8364825" y="161575"/>
            <a:ext cx="3702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3"/>
              </a:rPr>
              <a:t>Source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u="sng">
                <a:solidFill>
                  <a:schemeClr val="hlink"/>
                </a:solidFill>
                <a:hlinkClick r:id="rId4"/>
              </a:rPr>
              <a:t>Bristols own CMM guide</a:t>
            </a:r>
            <a:endParaRPr sz="2500">
              <a:solidFill>
                <a:schemeClr val="dk1"/>
              </a:solidFill>
            </a:endParaRPr>
          </a:p>
        </p:txBody>
      </p:sp>
      <p:graphicFrame>
        <p:nvGraphicFramePr>
          <p:cNvPr id="159" name="Google Shape;159;p20"/>
          <p:cNvGraphicFramePr/>
          <p:nvPr/>
        </p:nvGraphicFramePr>
        <p:xfrm>
          <a:off x="202213" y="27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{EB707DCA-61DD-4A81-A3CF-1590C624D297}</a:tableStyleId>
              </a:tblPr>
              <a:tblGrid>
                <a:gridCol w="2737675"/>
                <a:gridCol w="2330525"/>
                <a:gridCol w="4026975"/>
                <a:gridCol w="2826575"/>
              </a:tblGrid>
              <a:tr h="1793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Model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Formula syntax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Statistical formulation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Interpretation</a:t>
                      </a:r>
                      <a:endParaRPr b="1" sz="1100"/>
                    </a:p>
                  </a:txBody>
                  <a:tcPr marT="91425" marB="91425" marR="91425" marL="91425"/>
                </a:tc>
              </a:tr>
              <a:tr h="42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Basic multivariate regression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 ~ x + group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Parallel lines; group controls baseline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Fixed effects (intercepts)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 ~ x + factor(group)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Same as above (re-parameterized)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1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Fixed effects (intercepts + slopes)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 ~ x * group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Separate regressions per group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486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Mixed effects (random intercepts)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 ~ x + (1 | group)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Intercepts partially pooled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530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Mixed effects (random slopes)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 ~ x + (x | group)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Slopes partially pooled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4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0"/>
                        <a:t>Mixed effects (random intercepts + slopes)</a:t>
                      </a:r>
                      <a:endParaRPr b="1" sz="11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188038"/>
                          </a:solidFill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y ~ x + (1 + x | group)</a:t>
                      </a:r>
                      <a:endParaRPr sz="1100">
                        <a:solidFill>
                          <a:srgbClr val="188038"/>
                        </a:solidFill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Full hierarchical model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pSp>
        <p:nvGrpSpPr>
          <p:cNvPr id="160" name="Google Shape;160;p20"/>
          <p:cNvGrpSpPr/>
          <p:nvPr/>
        </p:nvGrpSpPr>
        <p:grpSpPr>
          <a:xfrm>
            <a:off x="4771538" y="3229525"/>
            <a:ext cx="4972050" cy="3162425"/>
            <a:chOff x="4737613" y="1551575"/>
            <a:chExt cx="4972050" cy="3162425"/>
          </a:xfrm>
        </p:grpSpPr>
        <p:pic>
          <p:nvPicPr>
            <p:cNvPr id="161" name="Google Shape;161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833388" y="1551575"/>
              <a:ext cx="2390775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p2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909613" y="2150975"/>
              <a:ext cx="1876425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2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871525" y="2636075"/>
              <a:ext cx="1952614" cy="304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2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275775" y="3121175"/>
              <a:ext cx="3895725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0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5275775" y="3597550"/>
              <a:ext cx="4019550" cy="352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737613" y="4361575"/>
              <a:ext cx="4972050" cy="352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1"/>
          <p:cNvSpPr txBox="1"/>
          <p:nvPr/>
        </p:nvSpPr>
        <p:spPr>
          <a:xfrm>
            <a:off x="846750" y="997100"/>
            <a:ext cx="10498500" cy="22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Sensitive to </a:t>
            </a:r>
            <a:r>
              <a:rPr lang="en-US" sz="2400">
                <a:solidFill>
                  <a:schemeClr val="dk1"/>
                </a:solidFill>
              </a:rPr>
              <a:t>specifications</a:t>
            </a:r>
            <a:r>
              <a:rPr lang="en-US" sz="2400">
                <a:solidFill>
                  <a:schemeClr val="dk1"/>
                </a:solidFill>
              </a:rPr>
              <a:t> : 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They are rigid, not flexible. 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LR will fit exactly what you tell it to fit, </a:t>
            </a:r>
            <a:r>
              <a:rPr lang="en-US" sz="2400">
                <a:solidFill>
                  <a:schemeClr val="dk1"/>
                </a:solidFill>
              </a:rPr>
              <a:t>nothing</a:t>
            </a:r>
            <a:r>
              <a:rPr lang="en-US" sz="2400">
                <a:solidFill>
                  <a:schemeClr val="dk1"/>
                </a:solidFill>
              </a:rPr>
              <a:t> else.</a:t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</a:rPr>
              <a:t>We need to be able to what curve/specification we need.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271675" y="233900"/>
            <a:ext cx="5458800" cy="76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1"/>
                </a:solidFill>
              </a:rPr>
              <a:t>Cons</a:t>
            </a:r>
            <a:endParaRPr b="1" sz="1900">
              <a:solidFill>
                <a:schemeClr val="lt1"/>
              </a:solidFill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7771575" y="1264225"/>
            <a:ext cx="4017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chemeClr val="dk1"/>
                </a:solidFill>
              </a:rPr>
              <a:t>…..Specification search</a:t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6159325" y="3722875"/>
            <a:ext cx="5876700" cy="10137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lt1"/>
                </a:solidFill>
              </a:rPr>
              <a:t>Pros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376550" y="4693925"/>
            <a:ext cx="11123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Can be used to predict where there is no data 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Easy to interpret ….mostly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US" sz="2400">
                <a:solidFill>
                  <a:schemeClr val="dk1"/>
                </a:solidFill>
              </a:rPr>
              <a:t>Allows for control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