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embeddedFontLst>
    <p:embeddedFont>
      <p:font typeface="Corsiva"/>
      <p:regular r:id="rId27"/>
      <p:bold r:id="rId28"/>
      <p:italic r:id="rId29"/>
      <p:boldItalic r:id="rId30"/>
    </p:embeddedFont>
    <p:embeddedFont>
      <p:font typeface="Play"/>
      <p:regular r:id="rId31"/>
      <p:bold r:id="rId32"/>
    </p:embeddedFont>
    <p:embeddedFont>
      <p:font typeface="Bodoni"/>
      <p:regular r:id="rId33"/>
      <p:bold r:id="rId34"/>
      <p:italic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Corsiva-bold.fntdata"/><Relationship Id="rId27" Type="http://schemas.openxmlformats.org/officeDocument/2006/relationships/font" Target="fonts/Corsiva-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orsiva-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lay-regular.fntdata"/><Relationship Id="rId30" Type="http://schemas.openxmlformats.org/officeDocument/2006/relationships/font" Target="fonts/Corsiva-boldItalic.fntdata"/><Relationship Id="rId11" Type="http://schemas.openxmlformats.org/officeDocument/2006/relationships/slide" Target="slides/slide7.xml"/><Relationship Id="rId33" Type="http://schemas.openxmlformats.org/officeDocument/2006/relationships/font" Target="fonts/Bodoni-regular.fntdata"/><Relationship Id="rId10" Type="http://schemas.openxmlformats.org/officeDocument/2006/relationships/slide" Target="slides/slide6.xml"/><Relationship Id="rId32" Type="http://schemas.openxmlformats.org/officeDocument/2006/relationships/font" Target="fonts/Play-bold.fntdata"/><Relationship Id="rId13" Type="http://schemas.openxmlformats.org/officeDocument/2006/relationships/slide" Target="slides/slide9.xml"/><Relationship Id="rId35" Type="http://schemas.openxmlformats.org/officeDocument/2006/relationships/font" Target="fonts/Bodoni-italic.fntdata"/><Relationship Id="rId12" Type="http://schemas.openxmlformats.org/officeDocument/2006/relationships/slide" Target="slides/slide8.xml"/><Relationship Id="rId34" Type="http://schemas.openxmlformats.org/officeDocument/2006/relationships/font" Target="fonts/Bodoni-bold.fntdata"/><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font" Target="fonts/Bodoni-boldItalic.fntdata"/><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b8db30ecf3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3b8db30ecf3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b8db30ecf3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b8db30ecf3_0_1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g3b8db30ecf3_0_1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b8db30ecf3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3b8db30ecf3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3b8db30ecf3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b8db30ecf3_0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g3b8db30ecf3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b8db30ecf3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g3b8db30ecf3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b8db30ecf3_0_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3b8db30ecf3_0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757575"/>
                </a:solidFill>
                <a:latin typeface="Arial"/>
                <a:ea typeface="Arial"/>
                <a:cs typeface="Arial"/>
                <a:sym typeface="Arial"/>
              </a:defRPr>
            </a:lvl1pPr>
            <a:lvl2pPr indent="0" lvl="1" marL="0" marR="0" rtl="0" algn="r">
              <a:spcBef>
                <a:spcPts val="0"/>
              </a:spcBef>
              <a:buNone/>
              <a:defRPr b="0" i="0" sz="1200" u="none" cap="none" strike="noStrike">
                <a:solidFill>
                  <a:srgbClr val="757575"/>
                </a:solidFill>
                <a:latin typeface="Arial"/>
                <a:ea typeface="Arial"/>
                <a:cs typeface="Arial"/>
                <a:sym typeface="Arial"/>
              </a:defRPr>
            </a:lvl2pPr>
            <a:lvl3pPr indent="0" lvl="2" marL="0" marR="0" rtl="0" algn="r">
              <a:spcBef>
                <a:spcPts val="0"/>
              </a:spcBef>
              <a:buNone/>
              <a:defRPr b="0" i="0" sz="1200" u="none" cap="none" strike="noStrike">
                <a:solidFill>
                  <a:srgbClr val="757575"/>
                </a:solidFill>
                <a:latin typeface="Arial"/>
                <a:ea typeface="Arial"/>
                <a:cs typeface="Arial"/>
                <a:sym typeface="Arial"/>
              </a:defRPr>
            </a:lvl3pPr>
            <a:lvl4pPr indent="0" lvl="3" marL="0" marR="0" rtl="0" algn="r">
              <a:spcBef>
                <a:spcPts val="0"/>
              </a:spcBef>
              <a:buNone/>
              <a:defRPr b="0" i="0" sz="1200" u="none" cap="none" strike="noStrike">
                <a:solidFill>
                  <a:srgbClr val="757575"/>
                </a:solidFill>
                <a:latin typeface="Arial"/>
                <a:ea typeface="Arial"/>
                <a:cs typeface="Arial"/>
                <a:sym typeface="Arial"/>
              </a:defRPr>
            </a:lvl4pPr>
            <a:lvl5pPr indent="0" lvl="4" marL="0" marR="0" rtl="0" algn="r">
              <a:spcBef>
                <a:spcPts val="0"/>
              </a:spcBef>
              <a:buNone/>
              <a:defRPr b="0" i="0" sz="1200" u="none" cap="none" strike="noStrike">
                <a:solidFill>
                  <a:srgbClr val="757575"/>
                </a:solidFill>
                <a:latin typeface="Arial"/>
                <a:ea typeface="Arial"/>
                <a:cs typeface="Arial"/>
                <a:sym typeface="Arial"/>
              </a:defRPr>
            </a:lvl5pPr>
            <a:lvl6pPr indent="0" lvl="5" marL="0" marR="0" rtl="0" algn="r">
              <a:spcBef>
                <a:spcPts val="0"/>
              </a:spcBef>
              <a:buNone/>
              <a:defRPr b="0" i="0" sz="1200" u="none" cap="none" strike="noStrike">
                <a:solidFill>
                  <a:srgbClr val="757575"/>
                </a:solidFill>
                <a:latin typeface="Arial"/>
                <a:ea typeface="Arial"/>
                <a:cs typeface="Arial"/>
                <a:sym typeface="Arial"/>
              </a:defRPr>
            </a:lvl6pPr>
            <a:lvl7pPr indent="0" lvl="6" marL="0" marR="0" rtl="0" algn="r">
              <a:spcBef>
                <a:spcPts val="0"/>
              </a:spcBef>
              <a:buNone/>
              <a:defRPr b="0" i="0" sz="1200" u="none" cap="none" strike="noStrike">
                <a:solidFill>
                  <a:srgbClr val="757575"/>
                </a:solidFill>
                <a:latin typeface="Arial"/>
                <a:ea typeface="Arial"/>
                <a:cs typeface="Arial"/>
                <a:sym typeface="Arial"/>
              </a:defRPr>
            </a:lvl7pPr>
            <a:lvl8pPr indent="0" lvl="7" marL="0" marR="0" rtl="0" algn="r">
              <a:spcBef>
                <a:spcPts val="0"/>
              </a:spcBef>
              <a:buNone/>
              <a:defRPr b="0" i="0" sz="1200" u="none" cap="none" strike="noStrike">
                <a:solidFill>
                  <a:srgbClr val="757575"/>
                </a:solidFill>
                <a:latin typeface="Arial"/>
                <a:ea typeface="Arial"/>
                <a:cs typeface="Arial"/>
                <a:sym typeface="Arial"/>
              </a:defRPr>
            </a:lvl8pPr>
            <a:lvl9pPr indent="0" lvl="8" marL="0" marR="0" rtl="0" algn="r">
              <a:spcBef>
                <a:spcPts val="0"/>
              </a:spcBef>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med">
        <p14:gallery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jpg"/><Relationship Id="rId5"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hyperlink" Target="https://www.media.mit.edu/publications/how-ai-and-human-behaviors-shape-psychosocial-effects-of-chatbot-use-a-longitudinal-controlled-stud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www.bristol.ac.uk/bilt/sharing-practice/guides/guidance-on-ai/using-ai-in-assessmen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p:nvPr/>
        </p:nvSpPr>
        <p:spPr>
          <a:xfrm>
            <a:off x="-460050" y="4922250"/>
            <a:ext cx="13215900" cy="25254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9" name="Google Shape;89;p13"/>
          <p:cNvSpPr/>
          <p:nvPr/>
        </p:nvSpPr>
        <p:spPr>
          <a:xfrm>
            <a:off x="-541421" y="-114301"/>
            <a:ext cx="13216021" cy="1780781"/>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0" name="Google Shape;90;p13"/>
          <p:cNvSpPr txBox="1"/>
          <p:nvPr>
            <p:ph type="ctrTitle"/>
          </p:nvPr>
        </p:nvSpPr>
        <p:spPr>
          <a:xfrm>
            <a:off x="159401" y="124754"/>
            <a:ext cx="11894292" cy="143014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Play"/>
              <a:buNone/>
            </a:pPr>
            <a:r>
              <a:rPr lang="en-US">
                <a:solidFill>
                  <a:schemeClr val="lt1"/>
                </a:solidFill>
              </a:rPr>
              <a:t>Data Science &amp; Machine Learning </a:t>
            </a:r>
            <a:br>
              <a:rPr lang="en-US">
                <a:solidFill>
                  <a:schemeClr val="lt1"/>
                </a:solidFill>
              </a:rPr>
            </a:br>
            <a:r>
              <a:rPr lang="en-US">
                <a:solidFill>
                  <a:schemeClr val="lt1"/>
                </a:solidFill>
              </a:rPr>
              <a:t>in Geography 25/26</a:t>
            </a:r>
            <a:endParaRPr/>
          </a:p>
        </p:txBody>
      </p:sp>
      <p:sp>
        <p:nvSpPr>
          <p:cNvPr descr="Dr Levi Wolf - Our People" id="91" name="Google Shape;91;p13"/>
          <p:cNvSpPr/>
          <p:nvPr/>
        </p:nvSpPr>
        <p:spPr>
          <a:xfrm>
            <a:off x="7189320" y="4922250"/>
            <a:ext cx="2022822" cy="2025579"/>
          </a:xfrm>
          <a:custGeom>
            <a:rect b="b" l="l" r="r" t="t"/>
            <a:pathLst>
              <a:path extrusionOk="0" h="4005943" w="4000500">
                <a:moveTo>
                  <a:pt x="0" y="0"/>
                </a:moveTo>
                <a:lnTo>
                  <a:pt x="4000500" y="0"/>
                </a:lnTo>
                <a:lnTo>
                  <a:pt x="4000500" y="3936797"/>
                </a:lnTo>
                <a:lnTo>
                  <a:pt x="3316514" y="4005943"/>
                </a:lnTo>
                <a:lnTo>
                  <a:pt x="0" y="3964175"/>
                </a:lnTo>
                <a:close/>
              </a:path>
            </a:pathLst>
          </a:custGeom>
          <a:noFill/>
          <a:ln>
            <a:noFill/>
          </a:ln>
        </p:spPr>
      </p:sp>
      <p:sp>
        <p:nvSpPr>
          <p:cNvPr descr="Lenka Hasova - University of Bristol" id="92" name="Google Shape;92;p13"/>
          <p:cNvSpPr/>
          <p:nvPr/>
        </p:nvSpPr>
        <p:spPr>
          <a:xfrm>
            <a:off x="10030861" y="4914322"/>
            <a:ext cx="2022832" cy="2001859"/>
          </a:xfrm>
          <a:custGeom>
            <a:rect b="b" l="l" r="r" t="t"/>
            <a:pathLst>
              <a:path extrusionOk="0" h="3959032" w="4000500">
                <a:moveTo>
                  <a:pt x="0" y="0"/>
                </a:moveTo>
                <a:lnTo>
                  <a:pt x="4000500" y="0"/>
                </a:lnTo>
                <a:lnTo>
                  <a:pt x="4000500" y="3959032"/>
                </a:lnTo>
                <a:lnTo>
                  <a:pt x="9072" y="3926114"/>
                </a:lnTo>
                <a:lnTo>
                  <a:pt x="0" y="3925346"/>
                </a:lnTo>
                <a:close/>
              </a:path>
            </a:pathLst>
          </a:custGeom>
          <a:noFill/>
          <a:ln>
            <a:noFill/>
          </a:ln>
        </p:spPr>
      </p:sp>
      <p:sp>
        <p:nvSpPr>
          <p:cNvPr id="93" name="Google Shape;93;p13"/>
          <p:cNvSpPr txBox="1"/>
          <p:nvPr/>
        </p:nvSpPr>
        <p:spPr>
          <a:xfrm>
            <a:off x="6149351" y="5031306"/>
            <a:ext cx="1918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Levi John Wolf</a:t>
            </a:r>
            <a:endParaRPr/>
          </a:p>
        </p:txBody>
      </p:sp>
      <p:sp>
        <p:nvSpPr>
          <p:cNvPr id="94" name="Google Shape;94;p13"/>
          <p:cNvSpPr txBox="1"/>
          <p:nvPr/>
        </p:nvSpPr>
        <p:spPr>
          <a:xfrm>
            <a:off x="9118024" y="5031302"/>
            <a:ext cx="26004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Lenka Hasova</a:t>
            </a:r>
            <a:endParaRPr/>
          </a:p>
        </p:txBody>
      </p:sp>
      <p:sp>
        <p:nvSpPr>
          <p:cNvPr id="95" name="Google Shape;95;p13"/>
          <p:cNvSpPr txBox="1"/>
          <p:nvPr/>
        </p:nvSpPr>
        <p:spPr>
          <a:xfrm>
            <a:off x="3688153" y="1881625"/>
            <a:ext cx="4380000" cy="25860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200000"/>
              </a:lnSpc>
              <a:spcBef>
                <a:spcPts val="0"/>
              </a:spcBef>
              <a:spcAft>
                <a:spcPts val="0"/>
              </a:spcAft>
              <a:buClr>
                <a:schemeClr val="dk1"/>
              </a:buClr>
              <a:buSzPts val="1800"/>
              <a:buFont typeface="Courier New"/>
              <a:buChar char="o"/>
            </a:pPr>
            <a:r>
              <a:rPr lang="en-US" sz="1800">
                <a:solidFill>
                  <a:schemeClr val="dk1"/>
                </a:solidFill>
                <a:latin typeface="Arial"/>
                <a:ea typeface="Arial"/>
                <a:cs typeface="Arial"/>
                <a:sym typeface="Arial"/>
              </a:rPr>
              <a:t>Intro to us &amp; the module</a:t>
            </a:r>
            <a:endParaRPr/>
          </a:p>
          <a:p>
            <a:pPr indent="-285750" lvl="0" marL="285750" marR="0" rtl="0" algn="l">
              <a:lnSpc>
                <a:spcPct val="200000"/>
              </a:lnSpc>
              <a:spcBef>
                <a:spcPts val="0"/>
              </a:spcBef>
              <a:spcAft>
                <a:spcPts val="0"/>
              </a:spcAft>
              <a:buClr>
                <a:schemeClr val="dk1"/>
              </a:buClr>
              <a:buSzPts val="1800"/>
              <a:buFont typeface="Courier New"/>
              <a:buChar char="o"/>
            </a:pPr>
            <a:r>
              <a:rPr lang="en-US" sz="1800">
                <a:solidFill>
                  <a:schemeClr val="dk1"/>
                </a:solidFill>
                <a:latin typeface="Arial"/>
                <a:ea typeface="Arial"/>
                <a:cs typeface="Arial"/>
                <a:sym typeface="Arial"/>
              </a:rPr>
              <a:t>The logistics</a:t>
            </a:r>
            <a:endParaRPr/>
          </a:p>
          <a:p>
            <a:pPr indent="-285750" lvl="0" marL="285750" marR="0" rtl="0" algn="l">
              <a:lnSpc>
                <a:spcPct val="200000"/>
              </a:lnSpc>
              <a:spcBef>
                <a:spcPts val="0"/>
              </a:spcBef>
              <a:spcAft>
                <a:spcPts val="0"/>
              </a:spcAft>
              <a:buClr>
                <a:schemeClr val="dk1"/>
              </a:buClr>
              <a:buSzPts val="1800"/>
              <a:buFont typeface="Courier New"/>
              <a:buChar char="o"/>
            </a:pPr>
            <a:r>
              <a:rPr lang="en-US" sz="1800">
                <a:solidFill>
                  <a:schemeClr val="dk1"/>
                </a:solidFill>
                <a:latin typeface="Arial"/>
                <a:ea typeface="Arial"/>
                <a:cs typeface="Arial"/>
                <a:sym typeface="Arial"/>
              </a:rPr>
              <a:t>AI in Learning</a:t>
            </a:r>
            <a:endParaRPr/>
          </a:p>
          <a:p>
            <a:pPr indent="-285750" lvl="0" marL="285750" marR="0" rtl="0" algn="l">
              <a:lnSpc>
                <a:spcPct val="200000"/>
              </a:lnSpc>
              <a:spcBef>
                <a:spcPts val="0"/>
              </a:spcBef>
              <a:spcAft>
                <a:spcPts val="0"/>
              </a:spcAft>
              <a:buClr>
                <a:schemeClr val="dk1"/>
              </a:buClr>
              <a:buSzPts val="1800"/>
              <a:buFont typeface="Courier New"/>
              <a:buChar char="o"/>
            </a:pPr>
            <a:r>
              <a:rPr lang="en-US" sz="1800">
                <a:solidFill>
                  <a:schemeClr val="dk1"/>
                </a:solidFill>
                <a:latin typeface="Arial"/>
                <a:ea typeface="Arial"/>
                <a:cs typeface="Arial"/>
                <a:sym typeface="Arial"/>
              </a:rPr>
              <a:t>Intro to Data Science</a:t>
            </a:r>
            <a:endParaRPr/>
          </a:p>
          <a:p>
            <a:pPr indent="-285750" lvl="0" marL="285750" marR="0" rtl="0" algn="l">
              <a:lnSpc>
                <a:spcPct val="200000"/>
              </a:lnSpc>
              <a:spcBef>
                <a:spcPts val="0"/>
              </a:spcBef>
              <a:spcAft>
                <a:spcPts val="0"/>
              </a:spcAft>
              <a:buClr>
                <a:schemeClr val="dk1"/>
              </a:buClr>
              <a:buSzPts val="1800"/>
              <a:buFont typeface="Courier New"/>
              <a:buChar char="o"/>
            </a:pPr>
            <a:r>
              <a:rPr lang="en-US" sz="1800">
                <a:solidFill>
                  <a:schemeClr val="dk1"/>
                </a:solidFill>
                <a:latin typeface="Arial"/>
                <a:ea typeface="Arial"/>
                <a:cs typeface="Arial"/>
                <a:sym typeface="Arial"/>
              </a:rPr>
              <a:t>First lab</a:t>
            </a:r>
            <a:endParaRPr/>
          </a:p>
        </p:txBody>
      </p:sp>
      <p:sp>
        <p:nvSpPr>
          <p:cNvPr id="96" name="Google Shape;96;p13"/>
          <p:cNvSpPr txBox="1"/>
          <p:nvPr/>
        </p:nvSpPr>
        <p:spPr>
          <a:xfrm>
            <a:off x="1814699" y="2594850"/>
            <a:ext cx="1224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Today</a:t>
            </a:r>
            <a:endParaRPr/>
          </a:p>
        </p:txBody>
      </p:sp>
      <p:pic>
        <p:nvPicPr>
          <p:cNvPr descr="Dr Levi Wolf - Our People" id="97" name="Google Shape;97;p13"/>
          <p:cNvPicPr preferRelativeResize="0"/>
          <p:nvPr/>
        </p:nvPicPr>
        <p:blipFill rotWithShape="1">
          <a:blip r:embed="rId3">
            <a:alphaModFix/>
          </a:blip>
          <a:srcRect b="15028" l="0" r="0" t="5499"/>
          <a:stretch/>
        </p:blipFill>
        <p:spPr>
          <a:xfrm>
            <a:off x="6300313" y="5355660"/>
            <a:ext cx="1420178" cy="1422110"/>
          </a:xfrm>
          <a:custGeom>
            <a:rect b="b" l="l" r="r" t="t"/>
            <a:pathLst>
              <a:path extrusionOk="0" h="4005943" w="4000500">
                <a:moveTo>
                  <a:pt x="0" y="0"/>
                </a:moveTo>
                <a:lnTo>
                  <a:pt x="4000500" y="0"/>
                </a:lnTo>
                <a:lnTo>
                  <a:pt x="4000500" y="3936797"/>
                </a:lnTo>
                <a:lnTo>
                  <a:pt x="3316514" y="4005943"/>
                </a:lnTo>
                <a:lnTo>
                  <a:pt x="0" y="3964175"/>
                </a:lnTo>
                <a:close/>
              </a:path>
            </a:pathLst>
          </a:custGeom>
          <a:noFill/>
          <a:ln>
            <a:noFill/>
          </a:ln>
        </p:spPr>
      </p:pic>
      <p:pic>
        <p:nvPicPr>
          <p:cNvPr descr="Lenka Hasova - University of Bristol" id="98" name="Google Shape;98;p13"/>
          <p:cNvPicPr preferRelativeResize="0"/>
          <p:nvPr/>
        </p:nvPicPr>
        <p:blipFill rotWithShape="1">
          <a:blip r:embed="rId4">
            <a:alphaModFix/>
          </a:blip>
          <a:srcRect b="2856" l="0" r="0" t="0"/>
          <a:stretch/>
        </p:blipFill>
        <p:spPr>
          <a:xfrm>
            <a:off x="9212141" y="5363986"/>
            <a:ext cx="1420178" cy="1405456"/>
          </a:xfrm>
          <a:custGeom>
            <a:rect b="b" l="l" r="r" t="t"/>
            <a:pathLst>
              <a:path extrusionOk="0" h="3959032" w="4000500">
                <a:moveTo>
                  <a:pt x="0" y="0"/>
                </a:moveTo>
                <a:lnTo>
                  <a:pt x="4000500" y="0"/>
                </a:lnTo>
                <a:lnTo>
                  <a:pt x="4000500" y="3959032"/>
                </a:lnTo>
                <a:lnTo>
                  <a:pt x="9072" y="3926114"/>
                </a:lnTo>
                <a:lnTo>
                  <a:pt x="0" y="3925346"/>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p:nvPr/>
        </p:nvSpPr>
        <p:spPr>
          <a:xfrm>
            <a:off x="-541421" y="-114300"/>
            <a:ext cx="13216021" cy="10287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22"/>
          <p:cNvSpPr txBox="1"/>
          <p:nvPr/>
        </p:nvSpPr>
        <p:spPr>
          <a:xfrm>
            <a:off x="154756" y="239150"/>
            <a:ext cx="4538400" cy="523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800"/>
              <a:buFont typeface="Play"/>
              <a:buAutoNum type="arabicPeriod"/>
            </a:pPr>
            <a:r>
              <a:rPr lang="en-US" sz="2800">
                <a:solidFill>
                  <a:schemeClr val="lt1"/>
                </a:solidFill>
                <a:latin typeface="Arial"/>
                <a:ea typeface="Arial"/>
                <a:cs typeface="Arial"/>
                <a:sym typeface="Arial"/>
              </a:rPr>
              <a:t>Brief history</a:t>
            </a:r>
            <a:endParaRPr/>
          </a:p>
        </p:txBody>
      </p:sp>
      <p:pic>
        <p:nvPicPr>
          <p:cNvPr id="174" name="Google Shape;174;p22"/>
          <p:cNvPicPr preferRelativeResize="0"/>
          <p:nvPr/>
        </p:nvPicPr>
        <p:blipFill rotWithShape="1">
          <a:blip r:embed="rId3">
            <a:alphaModFix/>
          </a:blip>
          <a:srcRect b="0" l="0" r="0" t="19077"/>
          <a:stretch/>
        </p:blipFill>
        <p:spPr>
          <a:xfrm>
            <a:off x="553866" y="1127970"/>
            <a:ext cx="11445875" cy="561748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p:nvPr/>
        </p:nvSpPr>
        <p:spPr>
          <a:xfrm>
            <a:off x="3279898" y="-114300"/>
            <a:ext cx="3122113" cy="4660672"/>
          </a:xfrm>
          <a:prstGeom prst="rect">
            <a:avLst/>
          </a:prstGeom>
          <a:solidFill>
            <a:srgbClr val="1684B7">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1" name="Google Shape;181;p23"/>
          <p:cNvSpPr/>
          <p:nvPr/>
        </p:nvSpPr>
        <p:spPr>
          <a:xfrm>
            <a:off x="-238539" y="4546374"/>
            <a:ext cx="9774154" cy="1227569"/>
          </a:xfrm>
          <a:prstGeom prst="rect">
            <a:avLst/>
          </a:prstGeom>
          <a:solidFill>
            <a:srgbClr val="115A7B">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p23"/>
          <p:cNvSpPr/>
          <p:nvPr/>
        </p:nvSpPr>
        <p:spPr>
          <a:xfrm>
            <a:off x="-238539" y="2665126"/>
            <a:ext cx="6640550" cy="1881246"/>
          </a:xfrm>
          <a:prstGeom prst="rect">
            <a:avLst/>
          </a:prstGeom>
          <a:solidFill>
            <a:srgbClr val="1684B7">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3" name="Google Shape;183;p23"/>
          <p:cNvSpPr/>
          <p:nvPr/>
        </p:nvSpPr>
        <p:spPr>
          <a:xfrm>
            <a:off x="6402012" y="-215899"/>
            <a:ext cx="3133603" cy="5989842"/>
          </a:xfrm>
          <a:prstGeom prst="rect">
            <a:avLst/>
          </a:prstGeom>
          <a:solidFill>
            <a:srgbClr val="115A7B">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4" name="Google Shape;184;p23"/>
          <p:cNvSpPr/>
          <p:nvPr/>
        </p:nvSpPr>
        <p:spPr>
          <a:xfrm>
            <a:off x="-238539" y="5773944"/>
            <a:ext cx="13065540" cy="2328655"/>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23"/>
          <p:cNvSpPr/>
          <p:nvPr/>
        </p:nvSpPr>
        <p:spPr>
          <a:xfrm>
            <a:off x="9535615" y="-114300"/>
            <a:ext cx="3138985" cy="7319772"/>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23"/>
          <p:cNvSpPr txBox="1"/>
          <p:nvPr/>
        </p:nvSpPr>
        <p:spPr>
          <a:xfrm>
            <a:off x="154752" y="239150"/>
            <a:ext cx="2991900" cy="523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800"/>
              <a:buFont typeface="Play"/>
              <a:buAutoNum type="arabicPeriod"/>
            </a:pPr>
            <a:r>
              <a:rPr lang="en-US" sz="2800">
                <a:solidFill>
                  <a:schemeClr val="dk1"/>
                </a:solidFill>
                <a:latin typeface="Arial"/>
                <a:ea typeface="Arial"/>
                <a:cs typeface="Arial"/>
                <a:sym typeface="Arial"/>
              </a:rPr>
              <a:t>Brief history</a:t>
            </a:r>
            <a:endParaRPr/>
          </a:p>
        </p:txBody>
      </p:sp>
      <p:sp>
        <p:nvSpPr>
          <p:cNvPr id="187" name="Google Shape;187;p23"/>
          <p:cNvSpPr txBox="1"/>
          <p:nvPr/>
        </p:nvSpPr>
        <p:spPr>
          <a:xfrm>
            <a:off x="9693687" y="6139821"/>
            <a:ext cx="249831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John Tukey (1915-2000)</a:t>
            </a:r>
            <a:endParaRPr/>
          </a:p>
        </p:txBody>
      </p:sp>
      <p:sp>
        <p:nvSpPr>
          <p:cNvPr id="188" name="Google Shape;188;p23"/>
          <p:cNvSpPr txBox="1"/>
          <p:nvPr/>
        </p:nvSpPr>
        <p:spPr>
          <a:xfrm>
            <a:off x="343520" y="6154058"/>
            <a:ext cx="927382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First ”data scientist” who established the modern field of data science and data analysis.</a:t>
            </a:r>
            <a:endParaRPr b="1" sz="1800">
              <a:solidFill>
                <a:schemeClr val="lt1"/>
              </a:solidFill>
              <a:latin typeface="Arial"/>
              <a:ea typeface="Arial"/>
              <a:cs typeface="Arial"/>
              <a:sym typeface="Arial"/>
            </a:endParaRPr>
          </a:p>
        </p:txBody>
      </p:sp>
      <p:sp>
        <p:nvSpPr>
          <p:cNvPr id="189" name="Google Shape;189;p23"/>
          <p:cNvSpPr txBox="1"/>
          <p:nvPr/>
        </p:nvSpPr>
        <p:spPr>
          <a:xfrm>
            <a:off x="3567027" y="3389352"/>
            <a:ext cx="274100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Ada Lovelace (1815-1852)</a:t>
            </a:r>
            <a:endParaRPr/>
          </a:p>
        </p:txBody>
      </p:sp>
      <p:sp>
        <p:nvSpPr>
          <p:cNvPr id="190" name="Google Shape;190;p23"/>
          <p:cNvSpPr txBox="1"/>
          <p:nvPr/>
        </p:nvSpPr>
        <p:spPr>
          <a:xfrm>
            <a:off x="6814315" y="4975491"/>
            <a:ext cx="25075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Alan Turing (1912-1954)</a:t>
            </a:r>
            <a:endParaRPr/>
          </a:p>
        </p:txBody>
      </p:sp>
      <p:sp>
        <p:nvSpPr>
          <p:cNvPr id="191" name="Google Shape;191;p23"/>
          <p:cNvSpPr txBox="1"/>
          <p:nvPr/>
        </p:nvSpPr>
        <p:spPr>
          <a:xfrm>
            <a:off x="146545" y="4836992"/>
            <a:ext cx="616148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Formalised the concept of an algorithm, developed the ‘modern computer’.</a:t>
            </a:r>
            <a:endParaRPr/>
          </a:p>
        </p:txBody>
      </p:sp>
      <p:sp>
        <p:nvSpPr>
          <p:cNvPr id="192" name="Google Shape;192;p23"/>
          <p:cNvSpPr txBox="1"/>
          <p:nvPr/>
        </p:nvSpPr>
        <p:spPr>
          <a:xfrm>
            <a:off x="143604" y="2835354"/>
            <a:ext cx="3133603" cy="147732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First to explicitly articulate the notion that an engine (computer) has the potential to be used for more than just calculation.  </a:t>
            </a:r>
            <a:endParaRPr/>
          </a:p>
        </p:txBody>
      </p:sp>
      <p:pic>
        <p:nvPicPr>
          <p:cNvPr descr="Episode 103: Ada Lovelace" id="193" name="Google Shape;193;p23"/>
          <p:cNvPicPr preferRelativeResize="0"/>
          <p:nvPr/>
        </p:nvPicPr>
        <p:blipFill rotWithShape="1">
          <a:blip r:embed="rId3">
            <a:alphaModFix/>
          </a:blip>
          <a:srcRect b="28118" l="13973" r="12775" t="8703"/>
          <a:stretch/>
        </p:blipFill>
        <p:spPr>
          <a:xfrm>
            <a:off x="3937821" y="163355"/>
            <a:ext cx="1817756" cy="2211151"/>
          </a:xfrm>
          <a:prstGeom prst="rect">
            <a:avLst/>
          </a:prstGeom>
          <a:noFill/>
          <a:ln>
            <a:noFill/>
          </a:ln>
        </p:spPr>
      </p:pic>
      <p:pic>
        <p:nvPicPr>
          <p:cNvPr id="194" name="Google Shape;194;p23"/>
          <p:cNvPicPr preferRelativeResize="0"/>
          <p:nvPr/>
        </p:nvPicPr>
        <p:blipFill rotWithShape="1">
          <a:blip r:embed="rId4">
            <a:alphaModFix/>
          </a:blip>
          <a:srcRect b="0" l="0" r="0" t="0"/>
          <a:stretch/>
        </p:blipFill>
        <p:spPr>
          <a:xfrm>
            <a:off x="7149592" y="2075586"/>
            <a:ext cx="1669281" cy="2223483"/>
          </a:xfrm>
          <a:prstGeom prst="rect">
            <a:avLst/>
          </a:prstGeom>
          <a:noFill/>
          <a:ln>
            <a:noFill/>
          </a:ln>
        </p:spPr>
      </p:pic>
      <p:pic>
        <p:nvPicPr>
          <p:cNvPr descr="undefined" id="195" name="Google Shape;195;p23"/>
          <p:cNvPicPr preferRelativeResize="0"/>
          <p:nvPr/>
        </p:nvPicPr>
        <p:blipFill rotWithShape="1">
          <a:blip r:embed="rId5">
            <a:alphaModFix/>
          </a:blip>
          <a:srcRect b="0" l="0" r="0" t="0"/>
          <a:stretch/>
        </p:blipFill>
        <p:spPr>
          <a:xfrm>
            <a:off x="10041896" y="3426570"/>
            <a:ext cx="1817756" cy="22111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p:nvPr/>
        </p:nvSpPr>
        <p:spPr>
          <a:xfrm>
            <a:off x="-108283" y="-114300"/>
            <a:ext cx="12782884" cy="3450845"/>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1" name="Google Shape;201;p24"/>
          <p:cNvSpPr txBox="1"/>
          <p:nvPr/>
        </p:nvSpPr>
        <p:spPr>
          <a:xfrm>
            <a:off x="154752" y="239150"/>
            <a:ext cx="3045600" cy="523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2800"/>
              <a:buFont typeface="Play"/>
              <a:buAutoNum type="arabicPeriod"/>
            </a:pPr>
            <a:r>
              <a:rPr lang="en-US" sz="2800">
                <a:solidFill>
                  <a:schemeClr val="lt1"/>
                </a:solidFill>
                <a:latin typeface="Arial"/>
                <a:ea typeface="Arial"/>
                <a:cs typeface="Arial"/>
                <a:sym typeface="Arial"/>
              </a:rPr>
              <a:t>Brief history</a:t>
            </a:r>
            <a:endParaRPr/>
          </a:p>
        </p:txBody>
      </p:sp>
      <p:sp>
        <p:nvSpPr>
          <p:cNvPr id="202" name="Google Shape;202;p24"/>
          <p:cNvSpPr txBox="1"/>
          <p:nvPr/>
        </p:nvSpPr>
        <p:spPr>
          <a:xfrm>
            <a:off x="9922930" y="2524995"/>
            <a:ext cx="2498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John Tukey (1915-2000)</a:t>
            </a:r>
            <a:endParaRPr/>
          </a:p>
        </p:txBody>
      </p:sp>
      <p:sp>
        <p:nvSpPr>
          <p:cNvPr id="203" name="Google Shape;203;p24"/>
          <p:cNvSpPr txBox="1"/>
          <p:nvPr/>
        </p:nvSpPr>
        <p:spPr>
          <a:xfrm>
            <a:off x="2567230" y="4112236"/>
            <a:ext cx="5207100" cy="9234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en-US" sz="1800">
                <a:solidFill>
                  <a:schemeClr val="dk1"/>
                </a:solidFill>
                <a:latin typeface="Arial"/>
                <a:ea typeface="Arial"/>
                <a:cs typeface="Arial"/>
                <a:sym typeface="Arial"/>
              </a:rPr>
              <a:t>Statistics uses math to </a:t>
            </a:r>
            <a:r>
              <a:rPr b="1" lang="en-US" sz="1800">
                <a:solidFill>
                  <a:schemeClr val="dk1"/>
                </a:solidFill>
                <a:latin typeface="Arial"/>
                <a:ea typeface="Arial"/>
                <a:cs typeface="Arial"/>
                <a:sym typeface="Arial"/>
              </a:rPr>
              <a:t>minimise computation </a:t>
            </a:r>
            <a:endParaRPr/>
          </a:p>
          <a:p>
            <a:pPr indent="0" lvl="0" marL="0" marR="0" rtl="0" algn="l">
              <a:lnSpc>
                <a:spcPct val="200000"/>
              </a:lnSpc>
              <a:spcBef>
                <a:spcPts val="0"/>
              </a:spcBef>
              <a:spcAft>
                <a:spcPts val="0"/>
              </a:spcAft>
              <a:buNone/>
            </a:pPr>
            <a:r>
              <a:rPr lang="en-US" sz="1800">
                <a:solidFill>
                  <a:schemeClr val="dk1"/>
                </a:solidFill>
                <a:latin typeface="Arial"/>
                <a:ea typeface="Arial"/>
                <a:cs typeface="Arial"/>
                <a:sym typeface="Arial"/>
              </a:rPr>
              <a:t>Data Science uses computation to </a:t>
            </a:r>
            <a:r>
              <a:rPr b="1" lang="en-US" sz="1800">
                <a:solidFill>
                  <a:schemeClr val="dk1"/>
                </a:solidFill>
                <a:latin typeface="Arial"/>
                <a:ea typeface="Arial"/>
                <a:cs typeface="Arial"/>
                <a:sym typeface="Arial"/>
              </a:rPr>
              <a:t>avoid math</a:t>
            </a:r>
            <a:endParaRPr/>
          </a:p>
        </p:txBody>
      </p:sp>
      <p:sp>
        <p:nvSpPr>
          <p:cNvPr id="204" name="Google Shape;204;p24"/>
          <p:cNvSpPr txBox="1"/>
          <p:nvPr/>
        </p:nvSpPr>
        <p:spPr>
          <a:xfrm>
            <a:off x="364425" y="1507300"/>
            <a:ext cx="10151400" cy="12006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Interested in data visualization, reorganization, and understanding of their complexity</a:t>
            </a:r>
            <a:endParaRPr/>
          </a:p>
          <a:p>
            <a:pPr indent="-285750" lvl="0" marL="285750" marR="0" rtl="0" algn="l">
              <a:lnSpc>
                <a:spcPct val="15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Stresses the need for </a:t>
            </a:r>
            <a:r>
              <a:rPr i="1" lang="en-US" sz="1800">
                <a:solidFill>
                  <a:schemeClr val="lt1"/>
                </a:solidFill>
                <a:latin typeface="Arial"/>
                <a:ea typeface="Arial"/>
                <a:cs typeface="Arial"/>
                <a:sym typeface="Arial"/>
              </a:rPr>
              <a:t>iteration</a:t>
            </a:r>
            <a:r>
              <a:rPr lang="en-US" sz="1800">
                <a:solidFill>
                  <a:schemeClr val="lt1"/>
                </a:solidFill>
                <a:latin typeface="Arial"/>
                <a:ea typeface="Arial"/>
                <a:cs typeface="Arial"/>
                <a:sym typeface="Arial"/>
              </a:rPr>
              <a:t> in data analysis</a:t>
            </a:r>
            <a:endParaRPr sz="1800">
              <a:solidFill>
                <a:schemeClr val="lt1"/>
              </a:solidFill>
              <a:latin typeface="Arial"/>
              <a:ea typeface="Arial"/>
              <a:cs typeface="Arial"/>
              <a:sym typeface="Arial"/>
            </a:endParaRPr>
          </a:p>
          <a:p>
            <a:pPr indent="-285750" lvl="0" marL="285750" marR="0" rtl="0" algn="l">
              <a:lnSpc>
                <a:spcPct val="150000"/>
              </a:lnSpc>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First to use the terms Exploratory Data Analysis (EDA), Box-plot and a bit</a:t>
            </a:r>
            <a:endParaRPr/>
          </a:p>
        </p:txBody>
      </p:sp>
      <p:sp>
        <p:nvSpPr>
          <p:cNvPr id="205" name="Google Shape;205;p24"/>
          <p:cNvSpPr txBox="1"/>
          <p:nvPr/>
        </p:nvSpPr>
        <p:spPr>
          <a:xfrm>
            <a:off x="232425" y="6345575"/>
            <a:ext cx="11896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Bodoni"/>
                <a:ea typeface="Bodoni"/>
                <a:cs typeface="Bodoni"/>
                <a:sym typeface="Bodoni"/>
              </a:rPr>
              <a:t>“An approximate answer to the right problem is worth a good deal more than an exact answer to an approximate problem</a:t>
            </a:r>
            <a:r>
              <a:rPr i="1" lang="en-US" sz="1400">
                <a:solidFill>
                  <a:schemeClr val="dk1"/>
                </a:solidFill>
                <a:latin typeface="Bodoni"/>
                <a:ea typeface="Bodoni"/>
                <a:cs typeface="Bodoni"/>
                <a:sym typeface="Bodoni"/>
              </a:rPr>
              <a:t>.”</a:t>
            </a:r>
            <a:r>
              <a:rPr i="1" lang="en-US" sz="1800">
                <a:solidFill>
                  <a:schemeClr val="dk1"/>
                </a:solidFill>
                <a:latin typeface="Bodoni"/>
                <a:ea typeface="Bodoni"/>
                <a:cs typeface="Bodoni"/>
                <a:sym typeface="Bodoni"/>
              </a:rPr>
              <a:t> </a:t>
            </a:r>
            <a:endParaRPr/>
          </a:p>
        </p:txBody>
      </p:sp>
      <p:pic>
        <p:nvPicPr>
          <p:cNvPr descr="undefined" id="206" name="Google Shape;206;p24"/>
          <p:cNvPicPr preferRelativeResize="0"/>
          <p:nvPr/>
        </p:nvPicPr>
        <p:blipFill rotWithShape="1">
          <a:blip r:embed="rId3">
            <a:alphaModFix/>
          </a:blip>
          <a:srcRect b="0" l="0" r="0" t="0"/>
          <a:stretch/>
        </p:blipFill>
        <p:spPr>
          <a:xfrm>
            <a:off x="9662796" y="239145"/>
            <a:ext cx="1817756" cy="2211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p:nvPr/>
        </p:nvSpPr>
        <p:spPr>
          <a:xfrm>
            <a:off x="-108275" y="-114300"/>
            <a:ext cx="12783000" cy="8619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25"/>
          <p:cNvSpPr txBox="1"/>
          <p:nvPr/>
        </p:nvSpPr>
        <p:spPr>
          <a:xfrm>
            <a:off x="154755" y="1124461"/>
            <a:ext cx="5207100" cy="8619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en-US" sz="1800">
                <a:solidFill>
                  <a:schemeClr val="dk1"/>
                </a:solidFill>
                <a:latin typeface="Arial"/>
                <a:ea typeface="Arial"/>
                <a:cs typeface="Arial"/>
                <a:sym typeface="Arial"/>
              </a:rPr>
              <a:t>Statistics uses math to </a:t>
            </a:r>
            <a:r>
              <a:rPr b="1" lang="en-US" sz="1800">
                <a:solidFill>
                  <a:schemeClr val="dk1"/>
                </a:solidFill>
                <a:latin typeface="Arial"/>
                <a:ea typeface="Arial"/>
                <a:cs typeface="Arial"/>
                <a:sym typeface="Arial"/>
              </a:rPr>
              <a:t>minimise computation </a:t>
            </a:r>
            <a:endParaRPr/>
          </a:p>
          <a:p>
            <a:pPr indent="0" lvl="0" marL="0" marR="0" rtl="0" algn="l">
              <a:lnSpc>
                <a:spcPct val="200000"/>
              </a:lnSpc>
              <a:spcBef>
                <a:spcPts val="0"/>
              </a:spcBef>
              <a:spcAft>
                <a:spcPts val="0"/>
              </a:spcAft>
              <a:buNone/>
            </a:pPr>
            <a:r>
              <a:t/>
            </a:r>
            <a:endParaRPr/>
          </a:p>
        </p:txBody>
      </p:sp>
      <p:pic>
        <p:nvPicPr>
          <p:cNvPr id="213" name="Google Shape;213;p25"/>
          <p:cNvPicPr preferRelativeResize="0"/>
          <p:nvPr/>
        </p:nvPicPr>
        <p:blipFill>
          <a:blip r:embed="rId3">
            <a:alphaModFix/>
          </a:blip>
          <a:stretch>
            <a:fillRect/>
          </a:stretch>
        </p:blipFill>
        <p:spPr>
          <a:xfrm>
            <a:off x="2852775" y="3286825"/>
            <a:ext cx="5830500" cy="3498300"/>
          </a:xfrm>
          <a:prstGeom prst="rect">
            <a:avLst/>
          </a:prstGeom>
          <a:noFill/>
          <a:ln>
            <a:noFill/>
          </a:ln>
        </p:spPr>
      </p:pic>
      <p:pic>
        <p:nvPicPr>
          <p:cNvPr id="214" name="Google Shape;214;p25"/>
          <p:cNvPicPr preferRelativeResize="0"/>
          <p:nvPr/>
        </p:nvPicPr>
        <p:blipFill>
          <a:blip r:embed="rId4">
            <a:alphaModFix/>
          </a:blip>
          <a:stretch>
            <a:fillRect/>
          </a:stretch>
        </p:blipFill>
        <p:spPr>
          <a:xfrm>
            <a:off x="929750" y="2076586"/>
            <a:ext cx="3085625" cy="1774832"/>
          </a:xfrm>
          <a:prstGeom prst="rect">
            <a:avLst/>
          </a:prstGeom>
          <a:noFill/>
          <a:ln>
            <a:noFill/>
          </a:ln>
        </p:spPr>
      </p:pic>
      <p:sp>
        <p:nvSpPr>
          <p:cNvPr id="215" name="Google Shape;215;p25"/>
          <p:cNvSpPr txBox="1"/>
          <p:nvPr/>
        </p:nvSpPr>
        <p:spPr>
          <a:xfrm>
            <a:off x="6975925" y="1124450"/>
            <a:ext cx="5143200" cy="4617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lang="en-US" sz="1800">
                <a:solidFill>
                  <a:schemeClr val="dk1"/>
                </a:solidFill>
              </a:rPr>
              <a:t>Data Science uses computation to </a:t>
            </a:r>
            <a:r>
              <a:rPr b="1" lang="en-US" sz="1800">
                <a:solidFill>
                  <a:schemeClr val="dk1"/>
                </a:solidFill>
              </a:rPr>
              <a:t>avoid math</a:t>
            </a:r>
            <a:endParaRPr/>
          </a:p>
        </p:txBody>
      </p:sp>
      <p:pic>
        <p:nvPicPr>
          <p:cNvPr id="216" name="Google Shape;216;p25"/>
          <p:cNvPicPr preferRelativeResize="0"/>
          <p:nvPr/>
        </p:nvPicPr>
        <p:blipFill>
          <a:blip r:embed="rId5">
            <a:alphaModFix/>
          </a:blip>
          <a:stretch>
            <a:fillRect/>
          </a:stretch>
        </p:blipFill>
        <p:spPr>
          <a:xfrm>
            <a:off x="7544888" y="1717700"/>
            <a:ext cx="4151024" cy="3113275"/>
          </a:xfrm>
          <a:prstGeom prst="rect">
            <a:avLst/>
          </a:prstGeom>
          <a:noFill/>
          <a:ln>
            <a:noFill/>
          </a:ln>
        </p:spPr>
      </p:pic>
      <p:sp>
        <p:nvSpPr>
          <p:cNvPr id="217" name="Google Shape;217;p25"/>
          <p:cNvSpPr txBox="1"/>
          <p:nvPr/>
        </p:nvSpPr>
        <p:spPr>
          <a:xfrm>
            <a:off x="154748" y="114225"/>
            <a:ext cx="539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rPr>
              <a:t>Computation over math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6"/>
          <p:cNvSpPr/>
          <p:nvPr/>
        </p:nvSpPr>
        <p:spPr>
          <a:xfrm>
            <a:off x="-541425" y="-114300"/>
            <a:ext cx="13215900" cy="8619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26"/>
          <p:cNvSpPr txBox="1"/>
          <p:nvPr/>
        </p:nvSpPr>
        <p:spPr>
          <a:xfrm>
            <a:off x="154748" y="114225"/>
            <a:ext cx="539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rPr>
              <a:t>Flexibility</a:t>
            </a:r>
            <a:endParaRPr/>
          </a:p>
        </p:txBody>
      </p:sp>
      <p:pic>
        <p:nvPicPr>
          <p:cNvPr id="224" name="Google Shape;224;p26"/>
          <p:cNvPicPr preferRelativeResize="0"/>
          <p:nvPr/>
        </p:nvPicPr>
        <p:blipFill>
          <a:blip r:embed="rId3">
            <a:alphaModFix/>
          </a:blip>
          <a:stretch>
            <a:fillRect/>
          </a:stretch>
        </p:blipFill>
        <p:spPr>
          <a:xfrm>
            <a:off x="3380775" y="2428263"/>
            <a:ext cx="4254095" cy="3005137"/>
          </a:xfrm>
          <a:prstGeom prst="rect">
            <a:avLst/>
          </a:prstGeom>
          <a:noFill/>
          <a:ln>
            <a:noFill/>
          </a:ln>
        </p:spPr>
      </p:pic>
      <p:pic>
        <p:nvPicPr>
          <p:cNvPr id="225" name="Google Shape;225;p26"/>
          <p:cNvPicPr preferRelativeResize="0"/>
          <p:nvPr/>
        </p:nvPicPr>
        <p:blipFill rotWithShape="1">
          <a:blip r:embed="rId4">
            <a:alphaModFix/>
          </a:blip>
          <a:srcRect b="41860" l="12924" r="10599" t="43293"/>
          <a:stretch/>
        </p:blipFill>
        <p:spPr>
          <a:xfrm>
            <a:off x="707775" y="1779200"/>
            <a:ext cx="3577276" cy="293650"/>
          </a:xfrm>
          <a:prstGeom prst="rect">
            <a:avLst/>
          </a:prstGeom>
          <a:noFill/>
          <a:ln>
            <a:noFill/>
          </a:ln>
        </p:spPr>
      </p:pic>
      <p:sp>
        <p:nvSpPr>
          <p:cNvPr id="226" name="Google Shape;226;p26"/>
          <p:cNvSpPr txBox="1"/>
          <p:nvPr/>
        </p:nvSpPr>
        <p:spPr>
          <a:xfrm>
            <a:off x="465547" y="1124450"/>
            <a:ext cx="5083800" cy="86190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en-US" sz="1800">
                <a:solidFill>
                  <a:schemeClr val="dk1"/>
                </a:solidFill>
              </a:rPr>
              <a:t>Statistics approach: </a:t>
            </a:r>
            <a:r>
              <a:rPr b="1" lang="en-US" sz="1800">
                <a:solidFill>
                  <a:schemeClr val="dk1"/>
                </a:solidFill>
              </a:rPr>
              <a:t>Linear regression</a:t>
            </a:r>
            <a:r>
              <a:rPr b="1" lang="en-US" sz="1800">
                <a:solidFill>
                  <a:schemeClr val="dk1"/>
                </a:solidFill>
                <a:latin typeface="Arial"/>
                <a:ea typeface="Arial"/>
                <a:cs typeface="Arial"/>
                <a:sym typeface="Arial"/>
              </a:rPr>
              <a:t> </a:t>
            </a:r>
            <a:endParaRPr b="1"/>
          </a:p>
          <a:p>
            <a:pPr indent="0" lvl="0" marL="0" marR="0" rtl="0" algn="l">
              <a:lnSpc>
                <a:spcPct val="200000"/>
              </a:lnSpc>
              <a:spcBef>
                <a:spcPts val="0"/>
              </a:spcBef>
              <a:spcAft>
                <a:spcPts val="0"/>
              </a:spcAft>
              <a:buNone/>
            </a:pPr>
            <a:r>
              <a:t/>
            </a:r>
            <a:endParaRPr/>
          </a:p>
        </p:txBody>
      </p:sp>
      <p:sp>
        <p:nvSpPr>
          <p:cNvPr id="227" name="Google Shape;227;p26"/>
          <p:cNvSpPr txBox="1"/>
          <p:nvPr/>
        </p:nvSpPr>
        <p:spPr>
          <a:xfrm>
            <a:off x="5490225" y="1124450"/>
            <a:ext cx="69147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None/>
            </a:pPr>
            <a:r>
              <a:rPr lang="en-US" sz="1800">
                <a:solidFill>
                  <a:schemeClr val="dk1"/>
                </a:solidFill>
              </a:rPr>
              <a:t>Data Science approach: </a:t>
            </a:r>
            <a:r>
              <a:rPr b="1" lang="en-US" sz="1800">
                <a:solidFill>
                  <a:schemeClr val="dk1"/>
                </a:solidFill>
              </a:rPr>
              <a:t>K- Nearest Neighbour</a:t>
            </a:r>
            <a:endParaRPr b="1"/>
          </a:p>
          <a:p>
            <a:pPr indent="0" lvl="0" marL="0" marR="0" rtl="0" algn="ctr">
              <a:lnSpc>
                <a:spcPct val="200000"/>
              </a:lnSpc>
              <a:spcBef>
                <a:spcPts val="0"/>
              </a:spcBef>
              <a:spcAft>
                <a:spcPts val="0"/>
              </a:spcAft>
              <a:buNone/>
            </a:pPr>
            <a:r>
              <a:rPr lang="en-US"/>
              <a:t>for each </a:t>
            </a:r>
            <a:r>
              <a:rPr i="1" lang="en-US"/>
              <a:t>K</a:t>
            </a:r>
            <a:r>
              <a:rPr lang="en-US"/>
              <a:t> </a:t>
            </a:r>
            <a:r>
              <a:rPr lang="en-US"/>
              <a:t>neighbouring</a:t>
            </a:r>
            <a:r>
              <a:rPr lang="en-US"/>
              <a:t> points, find an average</a:t>
            </a:r>
            <a:endParaRPr/>
          </a:p>
          <a:p>
            <a:pPr indent="0" lvl="0" marL="0" marR="0" rtl="0" algn="ctr">
              <a:lnSpc>
                <a:spcPct val="200000"/>
              </a:lnSpc>
              <a:spcBef>
                <a:spcPts val="0"/>
              </a:spcBef>
              <a:spcAft>
                <a:spcPts val="0"/>
              </a:spcAft>
              <a:buNone/>
            </a:pPr>
            <a:r>
              <a:rPr lang="en-US"/>
              <a:t>local learner</a:t>
            </a:r>
            <a:endParaRPr/>
          </a:p>
        </p:txBody>
      </p:sp>
      <p:sp>
        <p:nvSpPr>
          <p:cNvPr id="228" name="Google Shape;228;p26"/>
          <p:cNvSpPr txBox="1"/>
          <p:nvPr/>
        </p:nvSpPr>
        <p:spPr>
          <a:xfrm>
            <a:off x="652199" y="6353551"/>
            <a:ext cx="91038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Arial"/>
                <a:ea typeface="Arial"/>
                <a:cs typeface="Arial"/>
                <a:sym typeface="Arial"/>
              </a:rPr>
              <a:t>In data science, everything is about </a:t>
            </a:r>
            <a:r>
              <a:rPr b="1" lang="en-US" sz="1700">
                <a:solidFill>
                  <a:schemeClr val="dk1"/>
                </a:solidFill>
                <a:latin typeface="Arial"/>
                <a:ea typeface="Arial"/>
                <a:cs typeface="Arial"/>
                <a:sym typeface="Arial"/>
              </a:rPr>
              <a:t>making decision </a:t>
            </a:r>
            <a:r>
              <a:rPr lang="en-US" sz="1700">
                <a:solidFill>
                  <a:schemeClr val="dk1"/>
                </a:solidFill>
                <a:latin typeface="Arial"/>
                <a:ea typeface="Arial"/>
                <a:cs typeface="Arial"/>
                <a:sym typeface="Arial"/>
              </a:rPr>
              <a:t>while </a:t>
            </a:r>
            <a:r>
              <a:rPr b="1" lang="en-US" sz="1700">
                <a:solidFill>
                  <a:schemeClr val="dk1"/>
                </a:solidFill>
                <a:latin typeface="Arial"/>
                <a:ea typeface="Arial"/>
                <a:cs typeface="Arial"/>
                <a:sym typeface="Arial"/>
              </a:rPr>
              <a:t>minimizing loss</a:t>
            </a:r>
            <a:endParaRPr sz="1300"/>
          </a:p>
        </p:txBody>
      </p:sp>
      <p:sp>
        <p:nvSpPr>
          <p:cNvPr id="229" name="Google Shape;229;p26"/>
          <p:cNvSpPr/>
          <p:nvPr/>
        </p:nvSpPr>
        <p:spPr>
          <a:xfrm rot="-735609">
            <a:off x="5941924" y="6167831"/>
            <a:ext cx="631502" cy="120040"/>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0" name="Google Shape;230;p26"/>
          <p:cNvSpPr txBox="1"/>
          <p:nvPr/>
        </p:nvSpPr>
        <p:spPr>
          <a:xfrm>
            <a:off x="5723250" y="5748150"/>
            <a:ext cx="8235300" cy="35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chemeClr val="dk1"/>
                </a:solidFill>
                <a:latin typeface="Arial"/>
                <a:ea typeface="Arial"/>
                <a:cs typeface="Arial"/>
                <a:sym typeface="Arial"/>
              </a:rPr>
              <a:t>Find/set rules, associations, assumptions,…a learner function</a:t>
            </a:r>
            <a:endParaRPr sz="1300"/>
          </a:p>
        </p:txBody>
      </p:sp>
      <p:sp>
        <p:nvSpPr>
          <p:cNvPr id="231" name="Google Shape;231;p26"/>
          <p:cNvSpPr txBox="1"/>
          <p:nvPr/>
        </p:nvSpPr>
        <p:spPr>
          <a:xfrm>
            <a:off x="3380775" y="116550"/>
            <a:ext cx="10477200" cy="4002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US">
                <a:solidFill>
                  <a:schemeClr val="lt1"/>
                </a:solidFill>
              </a:rPr>
              <a:t>able to wrap itself around the data, find the pattern, if you let it</a:t>
            </a:r>
            <a:endParaRPr b="1">
              <a:solidFill>
                <a:schemeClr val="lt1"/>
              </a:solidFill>
            </a:endParaRPr>
          </a:p>
        </p:txBody>
      </p:sp>
      <p:sp>
        <p:nvSpPr>
          <p:cNvPr id="232" name="Google Shape;232;p26"/>
          <p:cNvSpPr txBox="1"/>
          <p:nvPr/>
        </p:nvSpPr>
        <p:spPr>
          <a:xfrm>
            <a:off x="7296275" y="114225"/>
            <a:ext cx="106500" cy="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7"/>
          <p:cNvSpPr/>
          <p:nvPr/>
        </p:nvSpPr>
        <p:spPr>
          <a:xfrm>
            <a:off x="-108857" y="-34078"/>
            <a:ext cx="12409714" cy="904935"/>
          </a:xfrm>
          <a:prstGeom prst="rect">
            <a:avLst/>
          </a:prstGeom>
          <a:solidFill>
            <a:srgbClr val="0B3041">
              <a:alpha val="49803"/>
            </a:srgbClr>
          </a:solidFill>
          <a:ln>
            <a:noFill/>
          </a:ln>
        </p:spPr>
        <p:txBody>
          <a:bodyPr anchorCtr="0" anchor="ctr" bIns="45700" lIns="91425" spcFirstLastPara="1" rIns="91425" wrap="square" tIns="45700">
            <a:noAutofit/>
          </a:bodyPr>
          <a:lstStyle/>
          <a:p>
            <a:pPr indent="-171450" lvl="0" marL="28575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239" name="Google Shape;239;p27"/>
          <p:cNvSpPr/>
          <p:nvPr/>
        </p:nvSpPr>
        <p:spPr>
          <a:xfrm rot="-1291099">
            <a:off x="5839665" y="1720725"/>
            <a:ext cx="631409" cy="119718"/>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0" name="Google Shape;240;p27"/>
          <p:cNvSpPr/>
          <p:nvPr/>
        </p:nvSpPr>
        <p:spPr>
          <a:xfrm rot="1726930">
            <a:off x="8096442" y="2484262"/>
            <a:ext cx="631178" cy="119761"/>
          </a:xfrm>
          <a:prstGeom prst="rightArrow">
            <a:avLst>
              <a:gd fmla="val 50000" name="adj1"/>
              <a:gd fmla="val 50000" name="adj2"/>
            </a:avLst>
          </a:prstGeom>
          <a:solidFill>
            <a:schemeClr val="accent1"/>
          </a:solid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1" name="Google Shape;241;p27"/>
          <p:cNvSpPr txBox="1"/>
          <p:nvPr/>
        </p:nvSpPr>
        <p:spPr>
          <a:xfrm>
            <a:off x="6847800" y="2770800"/>
            <a:ext cx="5344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loss</a:t>
            </a:r>
            <a:r>
              <a:rPr lang="en-US" sz="1800">
                <a:solidFill>
                  <a:schemeClr val="dk1"/>
                </a:solidFill>
                <a:latin typeface="Arial"/>
                <a:ea typeface="Arial"/>
                <a:cs typeface="Arial"/>
                <a:sym typeface="Arial"/>
              </a:rPr>
              <a:t> is the </a:t>
            </a:r>
            <a:r>
              <a:rPr b="1" lang="en-US" sz="1800">
                <a:solidFill>
                  <a:schemeClr val="dk1"/>
                </a:solidFill>
                <a:latin typeface="Arial"/>
                <a:ea typeface="Arial"/>
                <a:cs typeface="Arial"/>
                <a:sym typeface="Arial"/>
              </a:rPr>
              <a:t>cost</a:t>
            </a:r>
            <a:r>
              <a:rPr lang="en-US" sz="1800">
                <a:solidFill>
                  <a:schemeClr val="dk1"/>
                </a:solidFill>
                <a:latin typeface="Arial"/>
                <a:ea typeface="Arial"/>
                <a:cs typeface="Arial"/>
                <a:sym typeface="Arial"/>
              </a:rPr>
              <a:t> of incorrect prediction</a:t>
            </a:r>
            <a:endParaRPr/>
          </a:p>
        </p:txBody>
      </p:sp>
      <p:sp>
        <p:nvSpPr>
          <p:cNvPr id="242" name="Google Shape;242;p27"/>
          <p:cNvSpPr txBox="1"/>
          <p:nvPr/>
        </p:nvSpPr>
        <p:spPr>
          <a:xfrm>
            <a:off x="3956700" y="1170613"/>
            <a:ext cx="82353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Find rules, associations, assumptions,…a learner function</a:t>
            </a:r>
            <a:endParaRPr/>
          </a:p>
        </p:txBody>
      </p:sp>
      <p:sp>
        <p:nvSpPr>
          <p:cNvPr id="243" name="Google Shape;243;p27"/>
          <p:cNvSpPr txBox="1"/>
          <p:nvPr/>
        </p:nvSpPr>
        <p:spPr>
          <a:xfrm>
            <a:off x="664024" y="1948201"/>
            <a:ext cx="9103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In data science, everything is about </a:t>
            </a:r>
            <a:r>
              <a:rPr b="1" lang="en-US" sz="1800">
                <a:solidFill>
                  <a:schemeClr val="dk1"/>
                </a:solidFill>
                <a:latin typeface="Arial"/>
                <a:ea typeface="Arial"/>
                <a:cs typeface="Arial"/>
                <a:sym typeface="Arial"/>
              </a:rPr>
              <a:t>making decision </a:t>
            </a:r>
            <a:r>
              <a:rPr lang="en-US" sz="1800">
                <a:solidFill>
                  <a:schemeClr val="dk1"/>
                </a:solidFill>
                <a:latin typeface="Arial"/>
                <a:ea typeface="Arial"/>
                <a:cs typeface="Arial"/>
                <a:sym typeface="Arial"/>
              </a:rPr>
              <a:t>while </a:t>
            </a:r>
            <a:r>
              <a:rPr b="1" lang="en-US" sz="1800">
                <a:solidFill>
                  <a:schemeClr val="dk1"/>
                </a:solidFill>
                <a:latin typeface="Arial"/>
                <a:ea typeface="Arial"/>
                <a:cs typeface="Arial"/>
                <a:sym typeface="Arial"/>
              </a:rPr>
              <a:t>minimizing loss</a:t>
            </a:r>
            <a:endParaRPr/>
          </a:p>
        </p:txBody>
      </p:sp>
      <p:sp>
        <p:nvSpPr>
          <p:cNvPr id="244" name="Google Shape;244;p27"/>
          <p:cNvSpPr txBox="1"/>
          <p:nvPr/>
        </p:nvSpPr>
        <p:spPr>
          <a:xfrm>
            <a:off x="1385402" y="2805596"/>
            <a:ext cx="3760500" cy="1246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rgbClr val="990000"/>
                </a:solidFill>
                <a:latin typeface="Comic Sans MS"/>
                <a:ea typeface="Comic Sans MS"/>
                <a:cs typeface="Comic Sans MS"/>
                <a:sym typeface="Comic Sans MS"/>
              </a:rPr>
              <a:t>Prediction </a:t>
            </a:r>
            <a:endParaRPr sz="2100">
              <a:solidFill>
                <a:srgbClr val="990000"/>
              </a:solidFill>
              <a:latin typeface="Comic Sans MS"/>
              <a:ea typeface="Comic Sans MS"/>
              <a:cs typeface="Comic Sans MS"/>
              <a:sym typeface="Comic Sans MS"/>
            </a:endParaRPr>
          </a:p>
          <a:p>
            <a:pPr indent="0" lvl="0" marL="0" marR="0" rtl="0" algn="ctr">
              <a:spcBef>
                <a:spcPts val="0"/>
              </a:spcBef>
              <a:spcAft>
                <a:spcPts val="0"/>
              </a:spcAft>
              <a:buNone/>
            </a:pPr>
            <a:r>
              <a:rPr b="1" lang="en-US" sz="2500">
                <a:solidFill>
                  <a:srgbClr val="990000"/>
                </a:solidFill>
                <a:latin typeface="Comic Sans MS"/>
                <a:ea typeface="Comic Sans MS"/>
                <a:cs typeface="Comic Sans MS"/>
                <a:sym typeface="Comic Sans MS"/>
              </a:rPr>
              <a:t>over</a:t>
            </a:r>
            <a:r>
              <a:rPr b="1" lang="en-US" sz="2500">
                <a:solidFill>
                  <a:srgbClr val="990000"/>
                </a:solidFill>
                <a:latin typeface="Comic Sans MS"/>
                <a:ea typeface="Comic Sans MS"/>
                <a:cs typeface="Comic Sans MS"/>
                <a:sym typeface="Comic Sans MS"/>
              </a:rPr>
              <a:t> </a:t>
            </a:r>
            <a:endParaRPr sz="2100">
              <a:solidFill>
                <a:srgbClr val="990000"/>
              </a:solidFill>
              <a:latin typeface="Comic Sans MS"/>
              <a:ea typeface="Comic Sans MS"/>
              <a:cs typeface="Comic Sans MS"/>
              <a:sym typeface="Comic Sans MS"/>
            </a:endParaRPr>
          </a:p>
          <a:p>
            <a:pPr indent="0" lvl="0" marL="0" marR="0" rtl="0" algn="ctr">
              <a:spcBef>
                <a:spcPts val="0"/>
              </a:spcBef>
              <a:spcAft>
                <a:spcPts val="0"/>
              </a:spcAft>
              <a:buNone/>
            </a:pPr>
            <a:r>
              <a:rPr b="1" lang="en-US" sz="2500">
                <a:solidFill>
                  <a:srgbClr val="990000"/>
                </a:solidFill>
                <a:latin typeface="Comic Sans MS"/>
                <a:ea typeface="Comic Sans MS"/>
                <a:cs typeface="Comic Sans MS"/>
                <a:sym typeface="Comic Sans MS"/>
              </a:rPr>
              <a:t>Inference </a:t>
            </a:r>
            <a:endParaRPr sz="2100">
              <a:solidFill>
                <a:srgbClr val="990000"/>
              </a:solidFill>
              <a:latin typeface="Comic Sans MS"/>
              <a:ea typeface="Comic Sans MS"/>
              <a:cs typeface="Comic Sans MS"/>
              <a:sym typeface="Comic Sans MS"/>
            </a:endParaRPr>
          </a:p>
        </p:txBody>
      </p:sp>
      <p:grpSp>
        <p:nvGrpSpPr>
          <p:cNvPr id="245" name="Google Shape;245;p27"/>
          <p:cNvGrpSpPr/>
          <p:nvPr/>
        </p:nvGrpSpPr>
        <p:grpSpPr>
          <a:xfrm>
            <a:off x="6157243" y="3140105"/>
            <a:ext cx="5344244" cy="3775210"/>
            <a:chOff x="5376735" y="3220150"/>
            <a:chExt cx="5569241" cy="3934150"/>
          </a:xfrm>
        </p:grpSpPr>
        <p:pic>
          <p:nvPicPr>
            <p:cNvPr id="246" name="Google Shape;246;p27"/>
            <p:cNvPicPr preferRelativeResize="0"/>
            <p:nvPr/>
          </p:nvPicPr>
          <p:blipFill>
            <a:blip r:embed="rId3">
              <a:alphaModFix/>
            </a:blip>
            <a:stretch>
              <a:fillRect/>
            </a:stretch>
          </p:blipFill>
          <p:spPr>
            <a:xfrm>
              <a:off x="5376735" y="3220150"/>
              <a:ext cx="5569241" cy="3934150"/>
            </a:xfrm>
            <a:prstGeom prst="rect">
              <a:avLst/>
            </a:prstGeom>
            <a:noFill/>
            <a:ln>
              <a:noFill/>
            </a:ln>
          </p:spPr>
        </p:pic>
        <p:sp>
          <p:nvSpPr>
            <p:cNvPr id="247" name="Google Shape;247;p27"/>
            <p:cNvSpPr/>
            <p:nvPr/>
          </p:nvSpPr>
          <p:spPr>
            <a:xfrm>
              <a:off x="6161050" y="3588931"/>
              <a:ext cx="2778950" cy="2480950"/>
            </a:xfrm>
            <a:custGeom>
              <a:rect b="b" l="l" r="r" t="t"/>
              <a:pathLst>
                <a:path extrusionOk="0" h="99238" w="111158">
                  <a:moveTo>
                    <a:pt x="0" y="46596"/>
                  </a:moveTo>
                  <a:cubicBezTo>
                    <a:pt x="2573" y="50027"/>
                    <a:pt x="4824" y="54733"/>
                    <a:pt x="3784" y="58894"/>
                  </a:cubicBezTo>
                  <a:cubicBezTo>
                    <a:pt x="3018" y="61957"/>
                    <a:pt x="1194" y="67588"/>
                    <a:pt x="4257" y="68354"/>
                  </a:cubicBezTo>
                  <a:cubicBezTo>
                    <a:pt x="9489" y="69662"/>
                    <a:pt x="10517" y="57752"/>
                    <a:pt x="8514" y="52745"/>
                  </a:cubicBezTo>
                  <a:cubicBezTo>
                    <a:pt x="6526" y="47774"/>
                    <a:pt x="1760" y="41590"/>
                    <a:pt x="4730" y="37135"/>
                  </a:cubicBezTo>
                  <a:cubicBezTo>
                    <a:pt x="6336" y="34727"/>
                    <a:pt x="10561" y="39076"/>
                    <a:pt x="12298" y="41392"/>
                  </a:cubicBezTo>
                  <a:cubicBezTo>
                    <a:pt x="14476" y="44296"/>
                    <a:pt x="15880" y="52947"/>
                    <a:pt x="18447" y="50380"/>
                  </a:cubicBezTo>
                  <a:cubicBezTo>
                    <a:pt x="21601" y="47226"/>
                    <a:pt x="19709" y="40289"/>
                    <a:pt x="16555" y="37135"/>
                  </a:cubicBezTo>
                  <a:cubicBezTo>
                    <a:pt x="14740" y="35320"/>
                    <a:pt x="11832" y="34315"/>
                    <a:pt x="10879" y="31932"/>
                  </a:cubicBezTo>
                  <a:cubicBezTo>
                    <a:pt x="9913" y="29518"/>
                    <a:pt x="13402" y="26887"/>
                    <a:pt x="12771" y="24364"/>
                  </a:cubicBezTo>
                  <a:cubicBezTo>
                    <a:pt x="12408" y="22913"/>
                    <a:pt x="10294" y="21165"/>
                    <a:pt x="11352" y="20107"/>
                  </a:cubicBezTo>
                  <a:cubicBezTo>
                    <a:pt x="14723" y="16736"/>
                    <a:pt x="22021" y="23524"/>
                    <a:pt x="23177" y="28148"/>
                  </a:cubicBezTo>
                  <a:cubicBezTo>
                    <a:pt x="24012" y="31489"/>
                    <a:pt x="22674" y="38916"/>
                    <a:pt x="26015" y="38081"/>
                  </a:cubicBezTo>
                  <a:cubicBezTo>
                    <a:pt x="29078" y="37316"/>
                    <a:pt x="26061" y="31735"/>
                    <a:pt x="25542" y="28621"/>
                  </a:cubicBezTo>
                  <a:cubicBezTo>
                    <a:pt x="25165" y="26356"/>
                    <a:pt x="26985" y="24250"/>
                    <a:pt x="27435" y="21999"/>
                  </a:cubicBezTo>
                  <a:cubicBezTo>
                    <a:pt x="28187" y="18237"/>
                    <a:pt x="25542" y="14483"/>
                    <a:pt x="25542" y="10646"/>
                  </a:cubicBezTo>
                  <a:cubicBezTo>
                    <a:pt x="25542" y="10173"/>
                    <a:pt x="25279" y="9307"/>
                    <a:pt x="25542" y="9700"/>
                  </a:cubicBezTo>
                  <a:cubicBezTo>
                    <a:pt x="29115" y="15053"/>
                    <a:pt x="32598" y="20500"/>
                    <a:pt x="35476" y="26256"/>
                  </a:cubicBezTo>
                  <a:cubicBezTo>
                    <a:pt x="36359" y="28023"/>
                    <a:pt x="38701" y="29522"/>
                    <a:pt x="38314" y="31459"/>
                  </a:cubicBezTo>
                  <a:cubicBezTo>
                    <a:pt x="37799" y="34032"/>
                    <a:pt x="34039" y="36890"/>
                    <a:pt x="31692" y="35716"/>
                  </a:cubicBezTo>
                  <a:cubicBezTo>
                    <a:pt x="28373" y="34056"/>
                    <a:pt x="34057" y="28548"/>
                    <a:pt x="34057" y="24837"/>
                  </a:cubicBezTo>
                  <a:cubicBezTo>
                    <a:pt x="34057" y="18365"/>
                    <a:pt x="29228" y="10621"/>
                    <a:pt x="33111" y="5443"/>
                  </a:cubicBezTo>
                  <a:cubicBezTo>
                    <a:pt x="34398" y="3727"/>
                    <a:pt x="34977" y="-719"/>
                    <a:pt x="36895" y="240"/>
                  </a:cubicBezTo>
                  <a:cubicBezTo>
                    <a:pt x="41102" y="2344"/>
                    <a:pt x="37787" y="9923"/>
                    <a:pt x="40206" y="13957"/>
                  </a:cubicBezTo>
                  <a:cubicBezTo>
                    <a:pt x="41666" y="16391"/>
                    <a:pt x="46359" y="12382"/>
                    <a:pt x="48720" y="13957"/>
                  </a:cubicBezTo>
                  <a:cubicBezTo>
                    <a:pt x="52580" y="16533"/>
                    <a:pt x="44888" y="23273"/>
                    <a:pt x="46355" y="27675"/>
                  </a:cubicBezTo>
                  <a:cubicBezTo>
                    <a:pt x="47154" y="30073"/>
                    <a:pt x="52521" y="26045"/>
                    <a:pt x="53923" y="28148"/>
                  </a:cubicBezTo>
                  <a:cubicBezTo>
                    <a:pt x="55768" y="30915"/>
                    <a:pt x="54870" y="34755"/>
                    <a:pt x="54870" y="38081"/>
                  </a:cubicBezTo>
                  <a:cubicBezTo>
                    <a:pt x="54870" y="39342"/>
                    <a:pt x="53609" y="41865"/>
                    <a:pt x="54870" y="41865"/>
                  </a:cubicBezTo>
                  <a:cubicBezTo>
                    <a:pt x="56007" y="41865"/>
                    <a:pt x="55958" y="38223"/>
                    <a:pt x="56762" y="39027"/>
                  </a:cubicBezTo>
                  <a:cubicBezTo>
                    <a:pt x="60358" y="42623"/>
                    <a:pt x="50322" y="51890"/>
                    <a:pt x="54870" y="54164"/>
                  </a:cubicBezTo>
                  <a:cubicBezTo>
                    <a:pt x="60685" y="57071"/>
                    <a:pt x="65409" y="37268"/>
                    <a:pt x="70006" y="41865"/>
                  </a:cubicBezTo>
                  <a:cubicBezTo>
                    <a:pt x="71748" y="43607"/>
                    <a:pt x="67018" y="45800"/>
                    <a:pt x="65276" y="47542"/>
                  </a:cubicBezTo>
                  <a:cubicBezTo>
                    <a:pt x="63226" y="49592"/>
                    <a:pt x="63776" y="53320"/>
                    <a:pt x="61965" y="55583"/>
                  </a:cubicBezTo>
                  <a:cubicBezTo>
                    <a:pt x="59894" y="58171"/>
                    <a:pt x="55364" y="62226"/>
                    <a:pt x="57708" y="64570"/>
                  </a:cubicBezTo>
                  <a:cubicBezTo>
                    <a:pt x="59626" y="66488"/>
                    <a:pt x="62702" y="62010"/>
                    <a:pt x="64330" y="59840"/>
                  </a:cubicBezTo>
                  <a:cubicBezTo>
                    <a:pt x="66319" y="57188"/>
                    <a:pt x="70352" y="57065"/>
                    <a:pt x="73317" y="55583"/>
                  </a:cubicBezTo>
                  <a:cubicBezTo>
                    <a:pt x="75150" y="54666"/>
                    <a:pt x="77544" y="51769"/>
                    <a:pt x="78993" y="53218"/>
                  </a:cubicBezTo>
                  <a:cubicBezTo>
                    <a:pt x="80480" y="54705"/>
                    <a:pt x="77064" y="57326"/>
                    <a:pt x="77574" y="59367"/>
                  </a:cubicBezTo>
                  <a:cubicBezTo>
                    <a:pt x="78224" y="61967"/>
                    <a:pt x="82008" y="63862"/>
                    <a:pt x="81358" y="66462"/>
                  </a:cubicBezTo>
                  <a:cubicBezTo>
                    <a:pt x="80814" y="68636"/>
                    <a:pt x="78445" y="69873"/>
                    <a:pt x="77101" y="71666"/>
                  </a:cubicBezTo>
                  <a:cubicBezTo>
                    <a:pt x="75962" y="73185"/>
                    <a:pt x="74729" y="77342"/>
                    <a:pt x="76628" y="77342"/>
                  </a:cubicBezTo>
                  <a:cubicBezTo>
                    <a:pt x="81898" y="77342"/>
                    <a:pt x="82836" y="68769"/>
                    <a:pt x="86562" y="65043"/>
                  </a:cubicBezTo>
                  <a:cubicBezTo>
                    <a:pt x="87267" y="64338"/>
                    <a:pt x="88695" y="63392"/>
                    <a:pt x="89400" y="64097"/>
                  </a:cubicBezTo>
                  <a:cubicBezTo>
                    <a:pt x="90292" y="64989"/>
                    <a:pt x="88272" y="67317"/>
                    <a:pt x="89400" y="67881"/>
                  </a:cubicBezTo>
                  <a:cubicBezTo>
                    <a:pt x="95383" y="70873"/>
                    <a:pt x="90741" y="82524"/>
                    <a:pt x="86562" y="87748"/>
                  </a:cubicBezTo>
                  <a:cubicBezTo>
                    <a:pt x="84876" y="89855"/>
                    <a:pt x="82917" y="95789"/>
                    <a:pt x="85616" y="95789"/>
                  </a:cubicBezTo>
                  <a:cubicBezTo>
                    <a:pt x="89191" y="95789"/>
                    <a:pt x="89514" y="89347"/>
                    <a:pt x="92711" y="87748"/>
                  </a:cubicBezTo>
                  <a:cubicBezTo>
                    <a:pt x="93509" y="87349"/>
                    <a:pt x="93972" y="85225"/>
                    <a:pt x="94603" y="85856"/>
                  </a:cubicBezTo>
                  <a:cubicBezTo>
                    <a:pt x="97066" y="88319"/>
                    <a:pt x="93657" y="92779"/>
                    <a:pt x="93657" y="96262"/>
                  </a:cubicBezTo>
                  <a:cubicBezTo>
                    <a:pt x="93657" y="97259"/>
                    <a:pt x="93773" y="99653"/>
                    <a:pt x="94603" y="99100"/>
                  </a:cubicBezTo>
                  <a:cubicBezTo>
                    <a:pt x="101829" y="94283"/>
                    <a:pt x="93184" y="81770"/>
                    <a:pt x="93184" y="73085"/>
                  </a:cubicBezTo>
                  <a:cubicBezTo>
                    <a:pt x="93184" y="70592"/>
                    <a:pt x="95211" y="65820"/>
                    <a:pt x="97441" y="66935"/>
                  </a:cubicBezTo>
                  <a:cubicBezTo>
                    <a:pt x="103194" y="69811"/>
                    <a:pt x="95123" y="83822"/>
                    <a:pt x="101225" y="85856"/>
                  </a:cubicBezTo>
                  <a:cubicBezTo>
                    <a:pt x="101860" y="86068"/>
                    <a:pt x="102345" y="85035"/>
                    <a:pt x="102644" y="84437"/>
                  </a:cubicBezTo>
                  <a:cubicBezTo>
                    <a:pt x="104412" y="80900"/>
                    <a:pt x="103590" y="76566"/>
                    <a:pt x="103590" y="72612"/>
                  </a:cubicBezTo>
                  <a:cubicBezTo>
                    <a:pt x="103590" y="71184"/>
                    <a:pt x="102737" y="67824"/>
                    <a:pt x="104063" y="68354"/>
                  </a:cubicBezTo>
                  <a:cubicBezTo>
                    <a:pt x="109503" y="70530"/>
                    <a:pt x="107015" y="80294"/>
                    <a:pt x="111158" y="84437"/>
                  </a:cubicBezTo>
                </a:path>
              </a:pathLst>
            </a:custGeom>
            <a:noFill/>
            <a:ln cap="flat" cmpd="sng" w="36550">
              <a:solidFill>
                <a:srgbClr val="F1C232"/>
              </a:solidFill>
              <a:prstDash val="solid"/>
              <a:round/>
              <a:headEnd len="med" w="med" type="none"/>
              <a:tailEnd len="med" w="med" type="none"/>
            </a:ln>
          </p:spPr>
        </p:sp>
      </p:grpSp>
      <p:sp>
        <p:nvSpPr>
          <p:cNvPr id="248" name="Google Shape;248;p27"/>
          <p:cNvSpPr txBox="1"/>
          <p:nvPr/>
        </p:nvSpPr>
        <p:spPr>
          <a:xfrm>
            <a:off x="43200" y="4989575"/>
            <a:ext cx="6444900" cy="1323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1C232"/>
                </a:solidFill>
                <a:latin typeface="Comic Sans MS"/>
                <a:ea typeface="Comic Sans MS"/>
                <a:cs typeface="Comic Sans MS"/>
                <a:sym typeface="Comic Sans MS"/>
              </a:rPr>
              <a:t>k=1 too flexible </a:t>
            </a:r>
            <a:endParaRPr b="1" sz="2000">
              <a:solidFill>
                <a:srgbClr val="F1C232"/>
              </a:solidFill>
              <a:latin typeface="Comic Sans MS"/>
              <a:ea typeface="Comic Sans MS"/>
              <a:cs typeface="Comic Sans MS"/>
              <a:sym typeface="Comic Sans MS"/>
            </a:endParaRPr>
          </a:p>
          <a:p>
            <a:pPr indent="0" lvl="0" marL="0" marR="0" rtl="0" algn="ctr">
              <a:spcBef>
                <a:spcPts val="0"/>
              </a:spcBef>
              <a:spcAft>
                <a:spcPts val="0"/>
              </a:spcAft>
              <a:buNone/>
            </a:pPr>
            <a:r>
              <a:t/>
            </a:r>
            <a:endParaRPr b="1" sz="2000">
              <a:solidFill>
                <a:srgbClr val="F1C232"/>
              </a:solidFill>
              <a:latin typeface="Comic Sans MS"/>
              <a:ea typeface="Comic Sans MS"/>
              <a:cs typeface="Comic Sans MS"/>
              <a:sym typeface="Comic Sans MS"/>
            </a:endParaRPr>
          </a:p>
          <a:p>
            <a:pPr indent="0" lvl="0" marL="0" marR="0" rtl="0" algn="ctr">
              <a:spcBef>
                <a:spcPts val="0"/>
              </a:spcBef>
              <a:spcAft>
                <a:spcPts val="0"/>
              </a:spcAft>
              <a:buNone/>
            </a:pPr>
            <a:r>
              <a:rPr b="1" lang="en-US" sz="2000">
                <a:solidFill>
                  <a:srgbClr val="1C4587"/>
                </a:solidFill>
                <a:latin typeface="Comic Sans MS"/>
                <a:ea typeface="Comic Sans MS"/>
                <a:cs typeface="Comic Sans MS"/>
                <a:sym typeface="Comic Sans MS"/>
              </a:rPr>
              <a:t>k=9 </a:t>
            </a:r>
            <a:endParaRPr b="1" sz="2000">
              <a:solidFill>
                <a:srgbClr val="1C4587"/>
              </a:solidFill>
              <a:latin typeface="Comic Sans MS"/>
              <a:ea typeface="Comic Sans MS"/>
              <a:cs typeface="Comic Sans MS"/>
              <a:sym typeface="Comic Sans MS"/>
            </a:endParaRPr>
          </a:p>
          <a:p>
            <a:pPr indent="0" lvl="0" marL="0" marR="0" rtl="0" algn="ctr">
              <a:spcBef>
                <a:spcPts val="0"/>
              </a:spcBef>
              <a:spcAft>
                <a:spcPts val="0"/>
              </a:spcAft>
              <a:buNone/>
            </a:pPr>
            <a:r>
              <a:rPr b="1" lang="en-US" sz="2000">
                <a:solidFill>
                  <a:srgbClr val="1C4587"/>
                </a:solidFill>
                <a:latin typeface="Comic Sans MS"/>
                <a:ea typeface="Comic Sans MS"/>
                <a:cs typeface="Comic Sans MS"/>
                <a:sym typeface="Comic Sans MS"/>
              </a:rPr>
              <a:t>flexible enough to be able to predict</a:t>
            </a:r>
            <a:endParaRPr b="1" sz="2000">
              <a:solidFill>
                <a:srgbClr val="1C4587"/>
              </a:solidFill>
              <a:latin typeface="Comic Sans MS"/>
              <a:ea typeface="Comic Sans MS"/>
              <a:cs typeface="Comic Sans MS"/>
              <a:sym typeface="Comic Sans MS"/>
            </a:endParaRPr>
          </a:p>
        </p:txBody>
      </p:sp>
      <p:sp>
        <p:nvSpPr>
          <p:cNvPr id="249" name="Google Shape;249;p27"/>
          <p:cNvSpPr txBox="1"/>
          <p:nvPr/>
        </p:nvSpPr>
        <p:spPr>
          <a:xfrm>
            <a:off x="154748" y="114225"/>
            <a:ext cx="539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rPr>
              <a:t>Flexibility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28"/>
          <p:cNvPicPr preferRelativeResize="0"/>
          <p:nvPr/>
        </p:nvPicPr>
        <p:blipFill>
          <a:blip r:embed="rId3">
            <a:alphaModFix/>
          </a:blip>
          <a:stretch>
            <a:fillRect/>
          </a:stretch>
        </p:blipFill>
        <p:spPr>
          <a:xfrm>
            <a:off x="977375" y="981500"/>
            <a:ext cx="9274101" cy="5023475"/>
          </a:xfrm>
          <a:prstGeom prst="rect">
            <a:avLst/>
          </a:prstGeom>
          <a:noFill/>
          <a:ln>
            <a:noFill/>
          </a:ln>
        </p:spPr>
      </p:pic>
      <p:sp>
        <p:nvSpPr>
          <p:cNvPr id="256" name="Google Shape;256;p28"/>
          <p:cNvSpPr txBox="1"/>
          <p:nvPr/>
        </p:nvSpPr>
        <p:spPr>
          <a:xfrm>
            <a:off x="4949759" y="684545"/>
            <a:ext cx="2552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rPr>
              <a:t>ISL book</a:t>
            </a:r>
            <a:endParaRPr b="1"/>
          </a:p>
        </p:txBody>
      </p:sp>
      <p:sp>
        <p:nvSpPr>
          <p:cNvPr id="257" name="Google Shape;257;p28"/>
          <p:cNvSpPr txBox="1"/>
          <p:nvPr/>
        </p:nvSpPr>
        <p:spPr>
          <a:xfrm>
            <a:off x="7083400" y="3594925"/>
            <a:ext cx="792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1C4587"/>
                </a:solidFill>
                <a:latin typeface="Comic Sans MS"/>
                <a:ea typeface="Comic Sans MS"/>
                <a:cs typeface="Comic Sans MS"/>
                <a:sym typeface="Comic Sans MS"/>
              </a:rPr>
              <a:t>KNN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29"/>
          <p:cNvSpPr/>
          <p:nvPr/>
        </p:nvSpPr>
        <p:spPr>
          <a:xfrm>
            <a:off x="-108857" y="-34078"/>
            <a:ext cx="12409800" cy="904800"/>
          </a:xfrm>
          <a:prstGeom prst="rect">
            <a:avLst/>
          </a:prstGeom>
          <a:solidFill>
            <a:srgbClr val="0B3041">
              <a:alpha val="49800"/>
            </a:srgbClr>
          </a:solidFill>
          <a:ln>
            <a:noFill/>
          </a:ln>
        </p:spPr>
        <p:txBody>
          <a:bodyPr anchorCtr="0" anchor="ctr" bIns="45700" lIns="91425" spcFirstLastPara="1" rIns="91425" wrap="square" tIns="45700">
            <a:noAutofit/>
          </a:bodyPr>
          <a:lstStyle/>
          <a:p>
            <a:pPr indent="-171450" lvl="0" marL="285750" marR="0" rtl="0" algn="ctr">
              <a:spcBef>
                <a:spcPts val="0"/>
              </a:spcBef>
              <a:spcAft>
                <a:spcPts val="0"/>
              </a:spcAft>
              <a:buClr>
                <a:schemeClr val="dk1"/>
              </a:buClr>
              <a:buSzPts val="1800"/>
              <a:buFont typeface="Arial"/>
              <a:buNone/>
            </a:pPr>
            <a:r>
              <a:t/>
            </a:r>
            <a:endParaRPr sz="1800">
              <a:solidFill>
                <a:schemeClr val="lt1"/>
              </a:solidFill>
              <a:latin typeface="Arial"/>
              <a:ea typeface="Arial"/>
              <a:cs typeface="Arial"/>
              <a:sym typeface="Arial"/>
            </a:endParaRPr>
          </a:p>
        </p:txBody>
      </p:sp>
      <p:sp>
        <p:nvSpPr>
          <p:cNvPr id="264" name="Google Shape;264;p29"/>
          <p:cNvSpPr txBox="1"/>
          <p:nvPr/>
        </p:nvSpPr>
        <p:spPr>
          <a:xfrm>
            <a:off x="154748" y="114225"/>
            <a:ext cx="539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rPr>
              <a:t>Prediction</a:t>
            </a:r>
            <a:endParaRPr/>
          </a:p>
        </p:txBody>
      </p:sp>
      <p:pic>
        <p:nvPicPr>
          <p:cNvPr id="265" name="Google Shape;265;p29"/>
          <p:cNvPicPr preferRelativeResize="0"/>
          <p:nvPr/>
        </p:nvPicPr>
        <p:blipFill>
          <a:blip r:embed="rId3">
            <a:alphaModFix/>
          </a:blip>
          <a:stretch>
            <a:fillRect/>
          </a:stretch>
        </p:blipFill>
        <p:spPr>
          <a:xfrm>
            <a:off x="2764763" y="2705225"/>
            <a:ext cx="6919225" cy="3318300"/>
          </a:xfrm>
          <a:prstGeom prst="rect">
            <a:avLst/>
          </a:prstGeom>
          <a:noFill/>
          <a:ln>
            <a:noFill/>
          </a:ln>
        </p:spPr>
      </p:pic>
      <p:sp>
        <p:nvSpPr>
          <p:cNvPr id="266" name="Google Shape;266;p29"/>
          <p:cNvSpPr txBox="1"/>
          <p:nvPr/>
        </p:nvSpPr>
        <p:spPr>
          <a:xfrm>
            <a:off x="1596425" y="1490350"/>
            <a:ext cx="9255900" cy="47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chemeClr val="dk1"/>
                </a:solidFill>
              </a:rPr>
              <a:t>Cross-validation</a:t>
            </a:r>
            <a:r>
              <a:rPr lang="en-US" sz="2500">
                <a:solidFill>
                  <a:schemeClr val="dk1"/>
                </a:solidFill>
              </a:rPr>
              <a:t> - test your model accuracy within your data</a:t>
            </a:r>
            <a:endParaRPr sz="2100"/>
          </a:p>
        </p:txBody>
      </p:sp>
      <p:sp>
        <p:nvSpPr>
          <p:cNvPr id="267" name="Google Shape;267;p29"/>
          <p:cNvSpPr txBox="1"/>
          <p:nvPr/>
        </p:nvSpPr>
        <p:spPr>
          <a:xfrm>
            <a:off x="543950" y="6153625"/>
            <a:ext cx="3263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85200C"/>
                </a:solidFill>
                <a:latin typeface="Comic Sans MS"/>
                <a:ea typeface="Comic Sans MS"/>
                <a:cs typeface="Comic Sans MS"/>
                <a:sym typeface="Comic Sans MS"/>
              </a:rPr>
              <a:t>In-Sample validation</a:t>
            </a:r>
            <a:endParaRPr>
              <a:solidFill>
                <a:srgbClr val="85200C"/>
              </a:solidFill>
            </a:endParaRPr>
          </a:p>
        </p:txBody>
      </p:sp>
      <p:sp>
        <p:nvSpPr>
          <p:cNvPr id="268" name="Google Shape;268;p29"/>
          <p:cNvSpPr txBox="1"/>
          <p:nvPr/>
        </p:nvSpPr>
        <p:spPr>
          <a:xfrm>
            <a:off x="8289625" y="6153625"/>
            <a:ext cx="3794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CC0000"/>
                </a:solidFill>
                <a:latin typeface="Comic Sans MS"/>
                <a:ea typeface="Comic Sans MS"/>
                <a:cs typeface="Comic Sans MS"/>
                <a:sym typeface="Comic Sans MS"/>
              </a:rPr>
              <a:t>Out-of</a:t>
            </a:r>
            <a:r>
              <a:rPr b="1" lang="en-US" sz="2000">
                <a:solidFill>
                  <a:srgbClr val="CC0000"/>
                </a:solidFill>
                <a:latin typeface="Comic Sans MS"/>
                <a:ea typeface="Comic Sans MS"/>
                <a:cs typeface="Comic Sans MS"/>
                <a:sym typeface="Comic Sans MS"/>
              </a:rPr>
              <a:t>-Sample validation</a:t>
            </a:r>
            <a:endParaRPr>
              <a:solidFill>
                <a:srgbClr val="CC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0"/>
          <p:cNvSpPr/>
          <p:nvPr/>
        </p:nvSpPr>
        <p:spPr>
          <a:xfrm>
            <a:off x="-541425" y="-114300"/>
            <a:ext cx="13215900" cy="8619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4" name="Google Shape;274;p30"/>
          <p:cNvSpPr txBox="1"/>
          <p:nvPr/>
        </p:nvSpPr>
        <p:spPr>
          <a:xfrm>
            <a:off x="154748" y="114225"/>
            <a:ext cx="539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rPr>
              <a:t>Bias-Variance tradeoff</a:t>
            </a:r>
            <a:endParaRPr/>
          </a:p>
        </p:txBody>
      </p:sp>
      <p:sp>
        <p:nvSpPr>
          <p:cNvPr id="275" name="Google Shape;275;p30"/>
          <p:cNvSpPr txBox="1"/>
          <p:nvPr/>
        </p:nvSpPr>
        <p:spPr>
          <a:xfrm>
            <a:off x="7296275" y="114225"/>
            <a:ext cx="106500" cy="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p:txBody>
      </p:sp>
      <p:pic>
        <p:nvPicPr>
          <p:cNvPr id="276" name="Google Shape;276;p30"/>
          <p:cNvPicPr preferRelativeResize="0"/>
          <p:nvPr/>
        </p:nvPicPr>
        <p:blipFill>
          <a:blip r:embed="rId3">
            <a:alphaModFix/>
          </a:blip>
          <a:stretch>
            <a:fillRect/>
          </a:stretch>
        </p:blipFill>
        <p:spPr>
          <a:xfrm>
            <a:off x="1997825" y="4002900"/>
            <a:ext cx="8196325" cy="2380350"/>
          </a:xfrm>
          <a:prstGeom prst="rect">
            <a:avLst/>
          </a:prstGeom>
          <a:noFill/>
          <a:ln>
            <a:noFill/>
          </a:ln>
        </p:spPr>
      </p:pic>
      <p:sp>
        <p:nvSpPr>
          <p:cNvPr id="277" name="Google Shape;277;p30"/>
          <p:cNvSpPr txBox="1"/>
          <p:nvPr/>
        </p:nvSpPr>
        <p:spPr>
          <a:xfrm>
            <a:off x="614975" y="1549125"/>
            <a:ext cx="113760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1800">
                <a:solidFill>
                  <a:schemeClr val="dk1"/>
                </a:solidFill>
              </a:rPr>
              <a:t>Bias </a:t>
            </a:r>
            <a:r>
              <a:rPr lang="en-US" sz="1800">
                <a:solidFill>
                  <a:schemeClr val="dk1"/>
                </a:solidFill>
              </a:rPr>
              <a:t>– How well the algorithm fits to the observed data / </a:t>
            </a:r>
            <a:r>
              <a:rPr b="1" lang="en-US" sz="1800">
                <a:solidFill>
                  <a:schemeClr val="dk1"/>
                </a:solidFill>
              </a:rPr>
              <a:t>Systematic</a:t>
            </a:r>
            <a:r>
              <a:rPr b="1" lang="en-US" sz="1800">
                <a:solidFill>
                  <a:schemeClr val="dk1"/>
                </a:solidFill>
              </a:rPr>
              <a:t> over-under prediction </a:t>
            </a:r>
            <a:endParaRPr b="1" sz="1800">
              <a:solidFill>
                <a:schemeClr val="dk1"/>
              </a:solidFill>
            </a:endParaRPr>
          </a:p>
          <a:p>
            <a:pPr indent="0" lvl="0" marL="0" rtl="0" algn="l">
              <a:lnSpc>
                <a:spcPct val="115000"/>
              </a:lnSpc>
              <a:spcBef>
                <a:spcPts val="0"/>
              </a:spcBef>
              <a:spcAft>
                <a:spcPts val="0"/>
              </a:spcAft>
              <a:buNone/>
            </a:pPr>
            <a:r>
              <a:t/>
            </a:r>
            <a:endParaRPr sz="1800">
              <a:solidFill>
                <a:schemeClr val="dk1"/>
              </a:solidFill>
            </a:endParaRPr>
          </a:p>
          <a:p>
            <a:pPr indent="0" lvl="0" marL="0" rtl="0" algn="l">
              <a:lnSpc>
                <a:spcPct val="115000"/>
              </a:lnSpc>
              <a:spcBef>
                <a:spcPts val="0"/>
              </a:spcBef>
              <a:spcAft>
                <a:spcPts val="0"/>
              </a:spcAft>
              <a:buNone/>
            </a:pPr>
            <a:r>
              <a:rPr b="1" lang="en-US" sz="1800">
                <a:solidFill>
                  <a:schemeClr val="dk1"/>
                </a:solidFill>
              </a:rPr>
              <a:t>Variance</a:t>
            </a:r>
            <a:r>
              <a:rPr lang="en-US" sz="1800">
                <a:solidFill>
                  <a:schemeClr val="dk1"/>
                </a:solidFill>
              </a:rPr>
              <a:t> – How well the algorithm predicts new data / </a:t>
            </a:r>
            <a:r>
              <a:rPr b="1" lang="en-US" sz="1800">
                <a:solidFill>
                  <a:schemeClr val="dk1"/>
                </a:solidFill>
              </a:rPr>
              <a:t>How well does the model generalises the pattern</a:t>
            </a:r>
            <a:endParaRPr b="1" sz="18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31"/>
          <p:cNvSpPr/>
          <p:nvPr/>
        </p:nvSpPr>
        <p:spPr>
          <a:xfrm>
            <a:off x="-541425" y="-114300"/>
            <a:ext cx="13215900" cy="8619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3" name="Google Shape;283;p31"/>
          <p:cNvSpPr txBox="1"/>
          <p:nvPr/>
        </p:nvSpPr>
        <p:spPr>
          <a:xfrm>
            <a:off x="154748" y="114225"/>
            <a:ext cx="5394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rPr>
              <a:t>Bias-Variance tradeoff</a:t>
            </a:r>
            <a:endParaRPr/>
          </a:p>
        </p:txBody>
      </p:sp>
      <p:sp>
        <p:nvSpPr>
          <p:cNvPr id="284" name="Google Shape;284;p31"/>
          <p:cNvSpPr txBox="1"/>
          <p:nvPr/>
        </p:nvSpPr>
        <p:spPr>
          <a:xfrm>
            <a:off x="7296275" y="114225"/>
            <a:ext cx="106500" cy="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p:txBody>
      </p:sp>
      <p:grpSp>
        <p:nvGrpSpPr>
          <p:cNvPr id="285" name="Google Shape;285;p31"/>
          <p:cNvGrpSpPr/>
          <p:nvPr/>
        </p:nvGrpSpPr>
        <p:grpSpPr>
          <a:xfrm>
            <a:off x="2199435" y="1591525"/>
            <a:ext cx="7295942" cy="4462067"/>
            <a:chOff x="1951200" y="2129125"/>
            <a:chExt cx="7248825" cy="4433250"/>
          </a:xfrm>
        </p:grpSpPr>
        <p:pic>
          <p:nvPicPr>
            <p:cNvPr id="286" name="Google Shape;286;p31"/>
            <p:cNvPicPr preferRelativeResize="0"/>
            <p:nvPr/>
          </p:nvPicPr>
          <p:blipFill rotWithShape="1">
            <a:blip r:embed="rId3">
              <a:alphaModFix/>
            </a:blip>
            <a:srcRect b="0" l="4541" r="15221" t="0"/>
            <a:stretch/>
          </p:blipFill>
          <p:spPr>
            <a:xfrm>
              <a:off x="2424200" y="2129125"/>
              <a:ext cx="6054626" cy="4433250"/>
            </a:xfrm>
            <a:prstGeom prst="rect">
              <a:avLst/>
            </a:prstGeom>
            <a:noFill/>
            <a:ln>
              <a:noFill/>
            </a:ln>
          </p:spPr>
        </p:pic>
        <p:sp>
          <p:nvSpPr>
            <p:cNvPr id="287" name="Google Shape;287;p31"/>
            <p:cNvSpPr/>
            <p:nvPr/>
          </p:nvSpPr>
          <p:spPr>
            <a:xfrm>
              <a:off x="8112225" y="3405725"/>
              <a:ext cx="1087800" cy="1821000"/>
            </a:xfrm>
            <a:prstGeom prst="rect">
              <a:avLst/>
            </a:prstGeom>
            <a:solidFill>
              <a:schemeClr val="lt1"/>
            </a:solidFill>
            <a:ln cap="flat" cmpd="sng" w="9575">
              <a:solidFill>
                <a:schemeClr val="lt1"/>
              </a:solidFill>
              <a:prstDash val="solid"/>
              <a:round/>
              <a:headEnd len="sm" w="sm" type="none"/>
              <a:tailEnd len="sm" w="sm" type="none"/>
            </a:ln>
          </p:spPr>
          <p:txBody>
            <a:bodyPr anchorCtr="0" anchor="ctr" bIns="92025" lIns="92025" spcFirstLastPara="1" rIns="92025" wrap="square" tIns="92025">
              <a:noAutofit/>
            </a:bodyPr>
            <a:lstStyle/>
            <a:p>
              <a:pPr indent="0" lvl="0" marL="0" rtl="0" algn="ctr">
                <a:spcBef>
                  <a:spcPts val="0"/>
                </a:spcBef>
                <a:spcAft>
                  <a:spcPts val="0"/>
                </a:spcAft>
                <a:buNone/>
              </a:pPr>
              <a:r>
                <a:t/>
              </a:r>
              <a:endParaRPr sz="1409"/>
            </a:p>
          </p:txBody>
        </p:sp>
        <p:sp>
          <p:nvSpPr>
            <p:cNvPr id="288" name="Google Shape;288;p31"/>
            <p:cNvSpPr/>
            <p:nvPr/>
          </p:nvSpPr>
          <p:spPr>
            <a:xfrm>
              <a:off x="1951200" y="3510825"/>
              <a:ext cx="1584600" cy="1656900"/>
            </a:xfrm>
            <a:prstGeom prst="rect">
              <a:avLst/>
            </a:prstGeom>
            <a:solidFill>
              <a:schemeClr val="lt1"/>
            </a:solidFill>
            <a:ln cap="flat" cmpd="sng" w="9575">
              <a:solidFill>
                <a:schemeClr val="lt1"/>
              </a:solidFill>
              <a:prstDash val="solid"/>
              <a:round/>
              <a:headEnd len="sm" w="sm" type="none"/>
              <a:tailEnd len="sm" w="sm" type="none"/>
            </a:ln>
          </p:spPr>
          <p:txBody>
            <a:bodyPr anchorCtr="0" anchor="ctr" bIns="92025" lIns="92025" spcFirstLastPara="1" rIns="92025" wrap="square" tIns="92025">
              <a:noAutofit/>
            </a:bodyPr>
            <a:lstStyle/>
            <a:p>
              <a:pPr indent="0" lvl="0" marL="0" rtl="0" algn="ctr">
                <a:spcBef>
                  <a:spcPts val="0"/>
                </a:spcBef>
                <a:spcAft>
                  <a:spcPts val="0"/>
                </a:spcAft>
                <a:buNone/>
              </a:pPr>
              <a:r>
                <a:t/>
              </a:r>
              <a:endParaRPr sz="1409"/>
            </a:p>
          </p:txBody>
        </p:sp>
      </p:grpSp>
      <p:sp>
        <p:nvSpPr>
          <p:cNvPr id="289" name="Google Shape;289;p31"/>
          <p:cNvSpPr txBox="1"/>
          <p:nvPr/>
        </p:nvSpPr>
        <p:spPr>
          <a:xfrm>
            <a:off x="8964675" y="144963"/>
            <a:ext cx="3000000" cy="4617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US" sz="1800">
                <a:solidFill>
                  <a:schemeClr val="lt1"/>
                </a:solidFill>
              </a:rPr>
              <a:t>K- Nearest Neighbour</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p:nvPr/>
        </p:nvSpPr>
        <p:spPr>
          <a:xfrm>
            <a:off x="-150725" y="4017225"/>
            <a:ext cx="12391200" cy="29463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 name="Google Shape;104;p14"/>
          <p:cNvSpPr/>
          <p:nvPr/>
        </p:nvSpPr>
        <p:spPr>
          <a:xfrm>
            <a:off x="-512011" y="-111660"/>
            <a:ext cx="13216021" cy="1377616"/>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5" name="Google Shape;105;p14"/>
          <p:cNvSpPr txBox="1"/>
          <p:nvPr>
            <p:ph type="ctrTitle"/>
          </p:nvPr>
        </p:nvSpPr>
        <p:spPr>
          <a:xfrm>
            <a:off x="159401" y="124754"/>
            <a:ext cx="10994667" cy="947451"/>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Font typeface="Play"/>
              <a:buNone/>
            </a:pPr>
            <a:r>
              <a:rPr lang="en-US" sz="3600">
                <a:solidFill>
                  <a:schemeClr val="lt1"/>
                </a:solidFill>
              </a:rPr>
              <a:t>Data Science &amp; Machine Learning in Geography 25/26</a:t>
            </a:r>
            <a:endParaRPr/>
          </a:p>
        </p:txBody>
      </p:sp>
      <p:sp>
        <p:nvSpPr>
          <p:cNvPr id="106" name="Google Shape;106;p14"/>
          <p:cNvSpPr txBox="1"/>
          <p:nvPr/>
        </p:nvSpPr>
        <p:spPr>
          <a:xfrm>
            <a:off x="492369" y="1667541"/>
            <a:ext cx="569906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What will you learn?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Basics of DS: thinking &amp; methods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Spatial thinking within DS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Use Python to run the methods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Understand complex ML &amp; DS methods and their use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Understand and communicate the results</a:t>
            </a:r>
            <a:endParaRPr/>
          </a:p>
        </p:txBody>
      </p:sp>
      <p:sp>
        <p:nvSpPr>
          <p:cNvPr id="107" name="Google Shape;107;p14"/>
          <p:cNvSpPr txBox="1"/>
          <p:nvPr/>
        </p:nvSpPr>
        <p:spPr>
          <a:xfrm>
            <a:off x="6532237" y="1667541"/>
            <a:ext cx="557287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What will you be able to do?</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Work independently</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Understand data modelling principles and set goals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Recognise &amp; solve problems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Engage with wider context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Communicate your work</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8" name="Google Shape;108;p14"/>
          <p:cNvSpPr txBox="1"/>
          <p:nvPr/>
        </p:nvSpPr>
        <p:spPr>
          <a:xfrm>
            <a:off x="598335" y="4612267"/>
            <a:ext cx="615655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Arial"/>
                <a:ea typeface="Arial"/>
                <a:cs typeface="Arial"/>
                <a:sym typeface="Arial"/>
              </a:rPr>
              <a:t>What will you become?</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More than just a data analyst</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Aware of the data &amp; computation needs</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Ready to adapt your skillset to a challenging environment</a:t>
            </a:r>
            <a:endParaRPr/>
          </a:p>
          <a:p>
            <a:pPr indent="-285750" lvl="0" marL="285750" marR="0" rtl="0" algn="l">
              <a:spcBef>
                <a:spcPts val="0"/>
              </a:spcBef>
              <a:spcAft>
                <a:spcPts val="0"/>
              </a:spcAft>
              <a:buClr>
                <a:schemeClr val="lt1"/>
              </a:buClr>
              <a:buSzPts val="1800"/>
              <a:buFont typeface="Arial"/>
              <a:buChar char="•"/>
            </a:pPr>
            <a:r>
              <a:rPr lang="en-US" sz="1800">
                <a:solidFill>
                  <a:schemeClr val="lt1"/>
                </a:solidFill>
                <a:latin typeface="Arial"/>
                <a:ea typeface="Arial"/>
                <a:cs typeface="Arial"/>
                <a:sym typeface="Arial"/>
              </a:rPr>
              <a:t>Critical to ML techniques </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2"/>
          <p:cNvSpPr/>
          <p:nvPr/>
        </p:nvSpPr>
        <p:spPr>
          <a:xfrm>
            <a:off x="-541425" y="-114300"/>
            <a:ext cx="13215900" cy="861900"/>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p32"/>
          <p:cNvSpPr txBox="1"/>
          <p:nvPr/>
        </p:nvSpPr>
        <p:spPr>
          <a:xfrm>
            <a:off x="5017199" y="130125"/>
            <a:ext cx="21576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rPr>
              <a:t>Terminology</a:t>
            </a:r>
            <a:endParaRPr/>
          </a:p>
        </p:txBody>
      </p:sp>
      <p:sp>
        <p:nvSpPr>
          <p:cNvPr id="296" name="Google Shape;296;p32"/>
          <p:cNvSpPr txBox="1"/>
          <p:nvPr/>
        </p:nvSpPr>
        <p:spPr>
          <a:xfrm>
            <a:off x="7296275" y="114225"/>
            <a:ext cx="106500" cy="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endParaRPr>
          </a:p>
        </p:txBody>
      </p:sp>
      <p:sp>
        <p:nvSpPr>
          <p:cNvPr id="297" name="Google Shape;297;p32"/>
          <p:cNvSpPr txBox="1"/>
          <p:nvPr/>
        </p:nvSpPr>
        <p:spPr>
          <a:xfrm>
            <a:off x="2554850" y="1147625"/>
            <a:ext cx="6458700" cy="96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chemeClr val="dk1"/>
                </a:solidFill>
              </a:rPr>
              <a:t>Prediction</a:t>
            </a:r>
            <a:r>
              <a:rPr lang="en-US" sz="1900">
                <a:solidFill>
                  <a:schemeClr val="dk1"/>
                </a:solidFill>
              </a:rPr>
              <a:t> - do I want to predict for new data</a:t>
            </a:r>
            <a:endParaRPr sz="1500"/>
          </a:p>
          <a:p>
            <a:pPr indent="0" lvl="0" marL="0" marR="0" rtl="0" algn="ctr">
              <a:spcBef>
                <a:spcPts val="0"/>
              </a:spcBef>
              <a:spcAft>
                <a:spcPts val="0"/>
              </a:spcAft>
              <a:buNone/>
            </a:pPr>
            <a:r>
              <a:rPr lang="en-US" sz="1900">
                <a:solidFill>
                  <a:schemeClr val="dk1"/>
                </a:solidFill>
              </a:rPr>
              <a:t>OR </a:t>
            </a:r>
            <a:endParaRPr sz="1500"/>
          </a:p>
          <a:p>
            <a:pPr indent="0" lvl="0" marL="0" marR="0" rtl="0" algn="ctr">
              <a:spcBef>
                <a:spcPts val="0"/>
              </a:spcBef>
              <a:spcAft>
                <a:spcPts val="0"/>
              </a:spcAft>
              <a:buNone/>
            </a:pPr>
            <a:r>
              <a:rPr b="1" lang="en-US" sz="1900">
                <a:solidFill>
                  <a:schemeClr val="dk1"/>
                </a:solidFill>
              </a:rPr>
              <a:t>Inference</a:t>
            </a:r>
            <a:r>
              <a:rPr lang="en-US" sz="1900">
                <a:solidFill>
                  <a:schemeClr val="dk1"/>
                </a:solidFill>
              </a:rPr>
              <a:t> - do I want to learn about the relationships?</a:t>
            </a:r>
            <a:endParaRPr sz="1500"/>
          </a:p>
        </p:txBody>
      </p:sp>
      <p:sp>
        <p:nvSpPr>
          <p:cNvPr id="298" name="Google Shape;298;p32"/>
          <p:cNvSpPr txBox="1"/>
          <p:nvPr/>
        </p:nvSpPr>
        <p:spPr>
          <a:xfrm>
            <a:off x="3255050" y="5707575"/>
            <a:ext cx="5058300" cy="969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900">
                <a:solidFill>
                  <a:schemeClr val="dk1"/>
                </a:solidFill>
              </a:rPr>
              <a:t>Classification</a:t>
            </a:r>
            <a:r>
              <a:rPr lang="en-US" sz="1900">
                <a:solidFill>
                  <a:schemeClr val="dk1"/>
                </a:solidFill>
              </a:rPr>
              <a:t> - categorical/discrete y</a:t>
            </a:r>
            <a:endParaRPr sz="1500"/>
          </a:p>
          <a:p>
            <a:pPr indent="0" lvl="0" marL="0" marR="0" rtl="0" algn="ctr">
              <a:spcBef>
                <a:spcPts val="0"/>
              </a:spcBef>
              <a:spcAft>
                <a:spcPts val="0"/>
              </a:spcAft>
              <a:buNone/>
            </a:pPr>
            <a:r>
              <a:rPr lang="en-US" sz="1900">
                <a:solidFill>
                  <a:schemeClr val="dk1"/>
                </a:solidFill>
              </a:rPr>
              <a:t>OR </a:t>
            </a:r>
            <a:endParaRPr sz="1500"/>
          </a:p>
          <a:p>
            <a:pPr indent="0" lvl="0" marL="0" marR="0" rtl="0" algn="ctr">
              <a:spcBef>
                <a:spcPts val="0"/>
              </a:spcBef>
              <a:spcAft>
                <a:spcPts val="0"/>
              </a:spcAft>
              <a:buNone/>
            </a:pPr>
            <a:r>
              <a:rPr b="1" lang="en-US" sz="1900">
                <a:solidFill>
                  <a:schemeClr val="dk1"/>
                </a:solidFill>
              </a:rPr>
              <a:t>Regression</a:t>
            </a:r>
            <a:r>
              <a:rPr lang="en-US" sz="1900">
                <a:solidFill>
                  <a:schemeClr val="dk1"/>
                </a:solidFill>
              </a:rPr>
              <a:t> - continuous y</a:t>
            </a:r>
            <a:endParaRPr sz="1500"/>
          </a:p>
        </p:txBody>
      </p:sp>
      <p:grpSp>
        <p:nvGrpSpPr>
          <p:cNvPr id="299" name="Google Shape;299;p32"/>
          <p:cNvGrpSpPr/>
          <p:nvPr/>
        </p:nvGrpSpPr>
        <p:grpSpPr>
          <a:xfrm>
            <a:off x="0" y="4186775"/>
            <a:ext cx="12369350" cy="1262100"/>
            <a:chOff x="-319275" y="4624300"/>
            <a:chExt cx="12369350" cy="1262100"/>
          </a:xfrm>
        </p:grpSpPr>
        <p:sp>
          <p:nvSpPr>
            <p:cNvPr id="300" name="Google Shape;300;p32"/>
            <p:cNvSpPr txBox="1"/>
            <p:nvPr/>
          </p:nvSpPr>
          <p:spPr>
            <a:xfrm>
              <a:off x="5285975" y="4624300"/>
              <a:ext cx="6764100" cy="1262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900">
                  <a:solidFill>
                    <a:schemeClr val="dk1"/>
                  </a:solidFill>
                </a:rPr>
                <a:t>Supervised -</a:t>
              </a:r>
              <a:r>
                <a:rPr lang="en-US" sz="1900">
                  <a:solidFill>
                    <a:schemeClr val="dk1"/>
                  </a:solidFill>
                </a:rPr>
                <a:t> do I know the true answer?/DO I have y?</a:t>
              </a:r>
              <a:endParaRPr sz="1500"/>
            </a:p>
            <a:p>
              <a:pPr indent="0" lvl="0" marL="0" marR="0" rtl="0" algn="l">
                <a:spcBef>
                  <a:spcPts val="0"/>
                </a:spcBef>
                <a:spcAft>
                  <a:spcPts val="0"/>
                </a:spcAft>
                <a:buNone/>
              </a:pPr>
              <a:r>
                <a:rPr lang="en-US" sz="1900">
                  <a:solidFill>
                    <a:schemeClr val="dk1"/>
                  </a:solidFill>
                </a:rPr>
                <a:t>OR </a:t>
              </a:r>
              <a:endParaRPr sz="1500"/>
            </a:p>
            <a:p>
              <a:pPr indent="0" lvl="0" marL="0" marR="0" rtl="0" algn="l">
                <a:spcBef>
                  <a:spcPts val="0"/>
                </a:spcBef>
                <a:spcAft>
                  <a:spcPts val="0"/>
                </a:spcAft>
                <a:buNone/>
              </a:pPr>
              <a:r>
                <a:rPr b="1" lang="en-US" sz="1900">
                  <a:solidFill>
                    <a:schemeClr val="dk1"/>
                  </a:solidFill>
                </a:rPr>
                <a:t>Unsupervised </a:t>
              </a:r>
              <a:r>
                <a:rPr lang="en-US" sz="1900">
                  <a:solidFill>
                    <a:schemeClr val="dk1"/>
                  </a:solidFill>
                </a:rPr>
                <a:t>- </a:t>
              </a:r>
              <a:r>
                <a:rPr lang="en-US" sz="1900">
                  <a:solidFill>
                    <a:schemeClr val="dk1"/>
                  </a:solidFill>
                </a:rPr>
                <a:t>do I know the true answer?/DO I have y?</a:t>
              </a:r>
              <a:endParaRPr sz="1500">
                <a:solidFill>
                  <a:schemeClr val="dk1"/>
                </a:solidFill>
              </a:endParaRPr>
            </a:p>
            <a:p>
              <a:pPr indent="0" lvl="0" marL="0" marR="0" rtl="0" algn="l">
                <a:spcBef>
                  <a:spcPts val="0"/>
                </a:spcBef>
                <a:spcAft>
                  <a:spcPts val="0"/>
                </a:spcAft>
                <a:buNone/>
              </a:pPr>
              <a:r>
                <a:t/>
              </a:r>
              <a:endParaRPr sz="1900">
                <a:solidFill>
                  <a:schemeClr val="dk1"/>
                </a:solidFill>
              </a:endParaRPr>
            </a:p>
          </p:txBody>
        </p:sp>
        <p:sp>
          <p:nvSpPr>
            <p:cNvPr id="301" name="Google Shape;301;p32"/>
            <p:cNvSpPr txBox="1"/>
            <p:nvPr/>
          </p:nvSpPr>
          <p:spPr>
            <a:xfrm>
              <a:off x="-319275" y="5176025"/>
              <a:ext cx="5544000" cy="446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1700">
                  <a:solidFill>
                    <a:srgbClr val="F1C232"/>
                  </a:solidFill>
                  <a:latin typeface="Comic Sans MS"/>
                  <a:ea typeface="Comic Sans MS"/>
                  <a:cs typeface="Comic Sans MS"/>
                  <a:sym typeface="Comic Sans MS"/>
                </a:rPr>
                <a:t>Clustering, targeted advertisement,...</a:t>
              </a:r>
              <a:endParaRPr sz="1100"/>
            </a:p>
          </p:txBody>
        </p:sp>
        <p:sp>
          <p:nvSpPr>
            <p:cNvPr id="302" name="Google Shape;302;p32"/>
            <p:cNvSpPr txBox="1"/>
            <p:nvPr/>
          </p:nvSpPr>
          <p:spPr>
            <a:xfrm>
              <a:off x="-258034" y="4624300"/>
              <a:ext cx="5544000" cy="4464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1700">
                  <a:solidFill>
                    <a:srgbClr val="F1C232"/>
                  </a:solidFill>
                  <a:latin typeface="Comic Sans MS"/>
                  <a:ea typeface="Comic Sans MS"/>
                  <a:cs typeface="Comic Sans MS"/>
                  <a:sym typeface="Comic Sans MS"/>
                </a:rPr>
                <a:t>Recover the true answer...</a:t>
              </a:r>
              <a:endParaRPr sz="1100"/>
            </a:p>
          </p:txBody>
        </p:sp>
      </p:grpSp>
      <p:grpSp>
        <p:nvGrpSpPr>
          <p:cNvPr id="303" name="Google Shape;303;p32"/>
          <p:cNvGrpSpPr/>
          <p:nvPr/>
        </p:nvGrpSpPr>
        <p:grpSpPr>
          <a:xfrm>
            <a:off x="325225" y="2728513"/>
            <a:ext cx="12443650" cy="1259725"/>
            <a:chOff x="408000" y="3395750"/>
            <a:chExt cx="12443650" cy="1259725"/>
          </a:xfrm>
        </p:grpSpPr>
        <p:sp>
          <p:nvSpPr>
            <p:cNvPr id="304" name="Google Shape;304;p32"/>
            <p:cNvSpPr txBox="1"/>
            <p:nvPr/>
          </p:nvSpPr>
          <p:spPr>
            <a:xfrm>
              <a:off x="408000" y="3410025"/>
              <a:ext cx="6140700" cy="9696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900">
                  <a:solidFill>
                    <a:schemeClr val="dk1"/>
                  </a:solidFill>
                </a:rPr>
                <a:t>Parametric </a:t>
              </a:r>
              <a:r>
                <a:rPr lang="en-US" sz="1900">
                  <a:solidFill>
                    <a:schemeClr val="dk1"/>
                  </a:solidFill>
                </a:rPr>
                <a:t>- Making assumption about the data</a:t>
              </a:r>
              <a:endParaRPr sz="1500"/>
            </a:p>
            <a:p>
              <a:pPr indent="0" lvl="0" marL="0" marR="0" rtl="0" algn="r">
                <a:spcBef>
                  <a:spcPts val="0"/>
                </a:spcBef>
                <a:spcAft>
                  <a:spcPts val="0"/>
                </a:spcAft>
                <a:buNone/>
              </a:pPr>
              <a:r>
                <a:rPr lang="en-US" sz="1900">
                  <a:solidFill>
                    <a:schemeClr val="dk1"/>
                  </a:solidFill>
                </a:rPr>
                <a:t>OR </a:t>
              </a:r>
              <a:endParaRPr sz="1500"/>
            </a:p>
            <a:p>
              <a:pPr indent="0" lvl="0" marL="0" marR="0" rtl="0" algn="r">
                <a:spcBef>
                  <a:spcPts val="0"/>
                </a:spcBef>
                <a:spcAft>
                  <a:spcPts val="0"/>
                </a:spcAft>
                <a:buNone/>
              </a:pPr>
              <a:r>
                <a:rPr b="1" lang="en-US" sz="1900">
                  <a:solidFill>
                    <a:schemeClr val="dk1"/>
                  </a:solidFill>
                </a:rPr>
                <a:t>Non-parametric</a:t>
              </a:r>
              <a:r>
                <a:rPr lang="en-US" sz="1900">
                  <a:solidFill>
                    <a:schemeClr val="dk1"/>
                  </a:solidFill>
                </a:rPr>
                <a:t> - Not making assumption about data</a:t>
              </a:r>
              <a:endParaRPr sz="1500"/>
            </a:p>
          </p:txBody>
        </p:sp>
        <p:sp>
          <p:nvSpPr>
            <p:cNvPr id="305" name="Google Shape;305;p32"/>
            <p:cNvSpPr txBox="1"/>
            <p:nvPr/>
          </p:nvSpPr>
          <p:spPr>
            <a:xfrm>
              <a:off x="6479025" y="3947475"/>
              <a:ext cx="6303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F6B26B"/>
                  </a:solidFill>
                  <a:latin typeface="Comic Sans MS"/>
                  <a:ea typeface="Comic Sans MS"/>
                  <a:cs typeface="Comic Sans MS"/>
                  <a:sym typeface="Comic Sans MS"/>
                </a:rPr>
                <a:t>No stable parameters, KNN is mapping the data structure</a:t>
              </a:r>
              <a:endParaRPr sz="1100">
                <a:solidFill>
                  <a:srgbClr val="F6B26B"/>
                </a:solidFill>
              </a:endParaRPr>
            </a:p>
          </p:txBody>
        </p:sp>
        <p:sp>
          <p:nvSpPr>
            <p:cNvPr id="306" name="Google Shape;306;p32"/>
            <p:cNvSpPr txBox="1"/>
            <p:nvPr/>
          </p:nvSpPr>
          <p:spPr>
            <a:xfrm>
              <a:off x="6548650" y="3395750"/>
              <a:ext cx="6303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F6B26B"/>
                  </a:solidFill>
                  <a:latin typeface="Comic Sans MS"/>
                  <a:ea typeface="Comic Sans MS"/>
                  <a:cs typeface="Comic Sans MS"/>
                  <a:sym typeface="Comic Sans MS"/>
                </a:rPr>
                <a:t>Linear regression has normality, stable </a:t>
              </a:r>
              <a:r>
                <a:rPr b="1" lang="en-US" sz="1700">
                  <a:solidFill>
                    <a:srgbClr val="F6B26B"/>
                  </a:solidFill>
                  <a:latin typeface="Comic Sans MS"/>
                  <a:ea typeface="Comic Sans MS"/>
                  <a:cs typeface="Comic Sans MS"/>
                  <a:sym typeface="Comic Sans MS"/>
                </a:rPr>
                <a:t>parameters</a:t>
              </a:r>
              <a:endParaRPr sz="1100">
                <a:solidFill>
                  <a:srgbClr val="F6B26B"/>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3"/>
          <p:cNvSpPr/>
          <p:nvPr/>
        </p:nvSpPr>
        <p:spPr>
          <a:xfrm>
            <a:off x="-541421" y="-114300"/>
            <a:ext cx="13216021" cy="1377616"/>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2" name="Google Shape;312;p33"/>
          <p:cNvSpPr txBox="1"/>
          <p:nvPr>
            <p:ph type="ctrTitle"/>
          </p:nvPr>
        </p:nvSpPr>
        <p:spPr>
          <a:xfrm>
            <a:off x="-630298" y="-1950988"/>
            <a:ext cx="10875818" cy="312203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Summary</a:t>
            </a:r>
            <a:endParaRPr/>
          </a:p>
        </p:txBody>
      </p:sp>
      <p:sp>
        <p:nvSpPr>
          <p:cNvPr id="313" name="Google Shape;313;p33"/>
          <p:cNvSpPr txBox="1"/>
          <p:nvPr/>
        </p:nvSpPr>
        <p:spPr>
          <a:xfrm>
            <a:off x="354750" y="2238350"/>
            <a:ext cx="11352300" cy="3540300"/>
          </a:xfrm>
          <a:prstGeom prst="rect">
            <a:avLst/>
          </a:prstGeom>
          <a:noFill/>
          <a:ln>
            <a:noFill/>
          </a:ln>
        </p:spPr>
        <p:txBody>
          <a:bodyPr anchorCtr="0" anchor="t" bIns="45700" lIns="91425" spcFirstLastPara="1" rIns="91425" wrap="square" tIns="45700">
            <a:spAutoFit/>
          </a:bodyPr>
          <a:lstStyle/>
          <a:p>
            <a:pPr indent="-514350" lvl="1" marL="971550" rtl="0" algn="l">
              <a:spcBef>
                <a:spcPts val="0"/>
              </a:spcBef>
              <a:spcAft>
                <a:spcPts val="0"/>
              </a:spcAft>
              <a:buClr>
                <a:schemeClr val="dk1"/>
              </a:buClr>
              <a:buSzPts val="2800"/>
              <a:buFont typeface="Play"/>
              <a:buAutoNum type="alphaLcParenR"/>
            </a:pPr>
            <a:r>
              <a:rPr lang="en-US" sz="2800">
                <a:solidFill>
                  <a:schemeClr val="dk1"/>
                </a:solidFill>
              </a:rPr>
              <a:t>DS/ML uses c</a:t>
            </a:r>
            <a:r>
              <a:rPr lang="en-US" sz="2800">
                <a:solidFill>
                  <a:schemeClr val="dk1"/>
                </a:solidFill>
              </a:rPr>
              <a:t>omputation over math</a:t>
            </a:r>
            <a:endParaRPr sz="2800">
              <a:solidFill>
                <a:schemeClr val="dk1"/>
              </a:solidFill>
            </a:endParaRPr>
          </a:p>
          <a:p>
            <a:pPr indent="0" lvl="0" marL="914400" rtl="0" algn="l">
              <a:spcBef>
                <a:spcPts val="0"/>
              </a:spcBef>
              <a:spcAft>
                <a:spcPts val="0"/>
              </a:spcAft>
              <a:buNone/>
            </a:pPr>
            <a:r>
              <a:t/>
            </a:r>
            <a:endParaRPr sz="2800">
              <a:solidFill>
                <a:schemeClr val="dk1"/>
              </a:solidFill>
            </a:endParaRPr>
          </a:p>
          <a:p>
            <a:pPr indent="-514350" lvl="1" marL="971550" rtl="0" algn="l">
              <a:spcBef>
                <a:spcPts val="0"/>
              </a:spcBef>
              <a:spcAft>
                <a:spcPts val="0"/>
              </a:spcAft>
              <a:buClr>
                <a:schemeClr val="dk1"/>
              </a:buClr>
              <a:buSzPts val="2800"/>
              <a:buFont typeface="Play"/>
              <a:buAutoNum type="alphaLcParenR"/>
            </a:pPr>
            <a:r>
              <a:rPr lang="en-US" sz="2800">
                <a:solidFill>
                  <a:schemeClr val="dk1"/>
                </a:solidFill>
              </a:rPr>
              <a:t>Flexible techniques that accept bias in favor of lower variance</a:t>
            </a:r>
            <a:endParaRPr sz="2800">
              <a:solidFill>
                <a:schemeClr val="dk1"/>
              </a:solidFill>
            </a:endParaRPr>
          </a:p>
          <a:p>
            <a:pPr indent="0" lvl="0" marL="914400" rtl="0" algn="l">
              <a:spcBef>
                <a:spcPts val="0"/>
              </a:spcBef>
              <a:spcAft>
                <a:spcPts val="0"/>
              </a:spcAft>
              <a:buNone/>
            </a:pPr>
            <a:r>
              <a:t/>
            </a:r>
            <a:endParaRPr sz="2800">
              <a:solidFill>
                <a:schemeClr val="dk1"/>
              </a:solidFill>
            </a:endParaRPr>
          </a:p>
          <a:p>
            <a:pPr indent="-514350" lvl="1" marL="971550" rtl="0" algn="l">
              <a:spcBef>
                <a:spcPts val="0"/>
              </a:spcBef>
              <a:spcAft>
                <a:spcPts val="0"/>
              </a:spcAft>
              <a:buClr>
                <a:schemeClr val="dk1"/>
              </a:buClr>
              <a:buSzPts val="2800"/>
              <a:buAutoNum type="alphaLcParenR"/>
            </a:pPr>
            <a:r>
              <a:rPr lang="en-US" sz="2800">
                <a:solidFill>
                  <a:schemeClr val="dk1"/>
                </a:solidFill>
              </a:rPr>
              <a:t>Asses models based on ou-of-sample fit mainly</a:t>
            </a:r>
            <a:endParaRPr sz="2800">
              <a:solidFill>
                <a:schemeClr val="dk1"/>
              </a:solidFill>
            </a:endParaRPr>
          </a:p>
          <a:p>
            <a:pPr indent="-336550" lvl="0" marL="514350" marR="0" rtl="0" algn="l">
              <a:spcBef>
                <a:spcPts val="0"/>
              </a:spcBef>
              <a:spcAft>
                <a:spcPts val="0"/>
              </a:spcAft>
              <a:buClr>
                <a:schemeClr val="dk1"/>
              </a:buClr>
              <a:buSzPts val="2800"/>
              <a:buFont typeface="Play"/>
              <a:buNone/>
            </a:pPr>
            <a:r>
              <a:t/>
            </a:r>
            <a:endParaRPr sz="2800">
              <a:solidFill>
                <a:schemeClr val="dk1"/>
              </a:solidFill>
              <a:latin typeface="Arial"/>
              <a:ea typeface="Arial"/>
              <a:cs typeface="Arial"/>
              <a:sym typeface="Arial"/>
            </a:endParaRPr>
          </a:p>
          <a:p>
            <a:pPr indent="-165100" lvl="0" marL="342900" marR="0" rtl="0" algn="l">
              <a:spcBef>
                <a:spcPts val="0"/>
              </a:spcBef>
              <a:spcAft>
                <a:spcPts val="0"/>
              </a:spcAft>
              <a:buClr>
                <a:schemeClr val="dk1"/>
              </a:buClr>
              <a:buSzPts val="2800"/>
              <a:buFont typeface="Play"/>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4"/>
          <p:cNvSpPr txBox="1"/>
          <p:nvPr/>
        </p:nvSpPr>
        <p:spPr>
          <a:xfrm>
            <a:off x="4479533" y="3935658"/>
            <a:ext cx="6411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262626"/>
                </a:solidFill>
                <a:latin typeface="Open Sans"/>
                <a:ea typeface="Open Sans"/>
                <a:cs typeface="Open Sans"/>
                <a:sym typeface="Open Sans"/>
              </a:rPr>
              <a:t>Comprehension:</a:t>
            </a:r>
            <a:r>
              <a:rPr b="0" i="0" lang="en-US" sz="1800">
                <a:solidFill>
                  <a:srgbClr val="262626"/>
                </a:solidFill>
                <a:latin typeface="Open Sans"/>
                <a:ea typeface="Open Sans"/>
                <a:cs typeface="Open Sans"/>
                <a:sym typeface="Open Sans"/>
              </a:rPr>
              <a:t> 2.4.1, 2.4.2, 2.4.10</a:t>
            </a:r>
            <a:endParaRPr sz="1800">
              <a:solidFill>
                <a:schemeClr val="dk1"/>
              </a:solidFill>
              <a:latin typeface="Arial"/>
              <a:ea typeface="Arial"/>
              <a:cs typeface="Arial"/>
              <a:sym typeface="Arial"/>
            </a:endParaRPr>
          </a:p>
        </p:txBody>
      </p:sp>
      <p:sp>
        <p:nvSpPr>
          <p:cNvPr id="319" name="Google Shape;319;p34"/>
          <p:cNvSpPr/>
          <p:nvPr/>
        </p:nvSpPr>
        <p:spPr>
          <a:xfrm>
            <a:off x="-541421" y="-114300"/>
            <a:ext cx="13216021" cy="1377616"/>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 name="Google Shape;320;p34"/>
          <p:cNvSpPr txBox="1"/>
          <p:nvPr>
            <p:ph type="ctrTitle"/>
          </p:nvPr>
        </p:nvSpPr>
        <p:spPr>
          <a:xfrm>
            <a:off x="-630298" y="-1950988"/>
            <a:ext cx="10875818" cy="312203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Reading and comprehension</a:t>
            </a:r>
            <a:endParaRPr/>
          </a:p>
        </p:txBody>
      </p:sp>
      <p:sp>
        <p:nvSpPr>
          <p:cNvPr id="321" name="Google Shape;321;p34"/>
          <p:cNvSpPr txBox="1"/>
          <p:nvPr/>
        </p:nvSpPr>
        <p:spPr>
          <a:xfrm>
            <a:off x="4479533" y="2915338"/>
            <a:ext cx="64110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262626"/>
                </a:solidFill>
                <a:latin typeface="Open Sans"/>
                <a:ea typeface="Open Sans"/>
                <a:cs typeface="Open Sans"/>
                <a:sym typeface="Open Sans"/>
              </a:rPr>
              <a:t>Reading: Chapter 2</a:t>
            </a:r>
            <a:endParaRPr sz="1800">
              <a:solidFill>
                <a:schemeClr val="dk1"/>
              </a:solidFill>
              <a:latin typeface="Arial"/>
              <a:ea typeface="Arial"/>
              <a:cs typeface="Arial"/>
              <a:sym typeface="Arial"/>
            </a:endParaRPr>
          </a:p>
        </p:txBody>
      </p:sp>
      <p:pic>
        <p:nvPicPr>
          <p:cNvPr id="322" name="Google Shape;322;p34"/>
          <p:cNvPicPr preferRelativeResize="0"/>
          <p:nvPr/>
        </p:nvPicPr>
        <p:blipFill>
          <a:blip r:embed="rId3">
            <a:alphaModFix/>
          </a:blip>
          <a:stretch>
            <a:fillRect/>
          </a:stretch>
        </p:blipFill>
        <p:spPr>
          <a:xfrm>
            <a:off x="1796125" y="2598241"/>
            <a:ext cx="1743075" cy="2628900"/>
          </a:xfrm>
          <a:prstGeom prst="rect">
            <a:avLst/>
          </a:prstGeom>
          <a:noFill/>
          <a:ln>
            <a:noFill/>
          </a:ln>
        </p:spPr>
      </p:pic>
      <p:sp>
        <p:nvSpPr>
          <p:cNvPr id="323" name="Google Shape;323;p34"/>
          <p:cNvSpPr txBox="1"/>
          <p:nvPr/>
        </p:nvSpPr>
        <p:spPr>
          <a:xfrm>
            <a:off x="4479571" y="5081408"/>
            <a:ext cx="6411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262626"/>
                </a:solidFill>
                <a:latin typeface="Open Sans"/>
                <a:ea typeface="Open Sans"/>
                <a:cs typeface="Open Sans"/>
                <a:sym typeface="Open Sans"/>
              </a:rPr>
              <a:t>Lab: </a:t>
            </a:r>
            <a:r>
              <a:rPr b="0" i="0" lang="en-US" sz="1800">
                <a:solidFill>
                  <a:srgbClr val="262626"/>
                </a:solidFill>
                <a:latin typeface="Open Sans"/>
                <a:ea typeface="Open Sans"/>
                <a:cs typeface="Open Sans"/>
                <a:sym typeface="Open Sans"/>
              </a:rPr>
              <a:t> </a:t>
            </a:r>
            <a:r>
              <a:rPr lang="en-US" sz="1800">
                <a:solidFill>
                  <a:srgbClr val="262626"/>
                </a:solidFill>
                <a:latin typeface="Open Sans"/>
                <a:ea typeface="Open Sans"/>
                <a:cs typeface="Open Sans"/>
                <a:sym typeface="Open Sans"/>
              </a:rPr>
              <a:t>ISL 2.3</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5"/>
          <p:cNvSpPr/>
          <p:nvPr/>
        </p:nvSpPr>
        <p:spPr>
          <a:xfrm>
            <a:off x="-120580" y="5763178"/>
            <a:ext cx="12360926" cy="1200329"/>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 name="Google Shape;114;p15"/>
          <p:cNvSpPr/>
          <p:nvPr/>
        </p:nvSpPr>
        <p:spPr>
          <a:xfrm>
            <a:off x="-541421" y="-114300"/>
            <a:ext cx="13216021" cy="1377616"/>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5" name="Google Shape;115;p15"/>
          <p:cNvSpPr txBox="1"/>
          <p:nvPr/>
        </p:nvSpPr>
        <p:spPr>
          <a:xfrm>
            <a:off x="1280183" y="2419815"/>
            <a:ext cx="4440393"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Word of advice: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Adjust your mindset and be ready to fail</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Take a break</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Ask questions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6" name="Google Shape;116;p15"/>
          <p:cNvSpPr txBox="1"/>
          <p:nvPr/>
        </p:nvSpPr>
        <p:spPr>
          <a:xfrm>
            <a:off x="-775619" y="5934670"/>
            <a:ext cx="1301596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orsiva"/>
                <a:ea typeface="Corsiva"/>
                <a:cs typeface="Corsiva"/>
                <a:sym typeface="Corsiva"/>
              </a:rPr>
              <a:t>Failures, repeated failures, are finger posts on the road to achievement. One fails forward toward success.</a:t>
            </a:r>
            <a:endParaRPr/>
          </a:p>
          <a:p>
            <a:pPr indent="0" lvl="0" marL="0" marR="0" rtl="0" algn="ctr">
              <a:spcBef>
                <a:spcPts val="0"/>
              </a:spcBef>
              <a:spcAft>
                <a:spcPts val="0"/>
              </a:spcAft>
              <a:buNone/>
            </a:pPr>
            <a:r>
              <a:rPr lang="en-US" sz="1800">
                <a:solidFill>
                  <a:schemeClr val="lt1"/>
                </a:solidFill>
                <a:latin typeface="Arial"/>
                <a:ea typeface="Arial"/>
                <a:cs typeface="Arial"/>
                <a:sym typeface="Arial"/>
              </a:rPr>
              <a:t>C. S. Lewis</a:t>
            </a:r>
            <a:endParaRPr/>
          </a:p>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15"/>
          <p:cNvSpPr txBox="1"/>
          <p:nvPr/>
        </p:nvSpPr>
        <p:spPr>
          <a:xfrm>
            <a:off x="159401" y="124754"/>
            <a:ext cx="10994667" cy="94745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Play"/>
              <a:buNone/>
            </a:pPr>
            <a:r>
              <a:rPr lang="en-US" sz="3600">
                <a:solidFill>
                  <a:schemeClr val="lt1"/>
                </a:solidFill>
                <a:latin typeface="Play"/>
                <a:ea typeface="Play"/>
                <a:cs typeface="Play"/>
                <a:sym typeface="Play"/>
              </a:rPr>
              <a:t>Data Science &amp; Machine Learning in Geography 25/26</a:t>
            </a:r>
            <a:endParaRPr sz="3600">
              <a:solidFill>
                <a:schemeClr val="lt1"/>
              </a:solidFill>
              <a:latin typeface="Play"/>
              <a:ea typeface="Play"/>
              <a:cs typeface="Play"/>
              <a:sym typeface="Play"/>
            </a:endParaRPr>
          </a:p>
        </p:txBody>
      </p:sp>
      <p:sp>
        <p:nvSpPr>
          <p:cNvPr id="118" name="Google Shape;118;p15"/>
          <p:cNvSpPr txBox="1"/>
          <p:nvPr/>
        </p:nvSpPr>
        <p:spPr>
          <a:xfrm>
            <a:off x="5904222" y="2384243"/>
            <a:ext cx="5249846"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You’ll get</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Understanding &amp; Support in your needs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Plenty breathing time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As many answers as I can possibly provide</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p:nvPr/>
        </p:nvSpPr>
        <p:spPr>
          <a:xfrm>
            <a:off x="-541421" y="-114300"/>
            <a:ext cx="13216021" cy="1377616"/>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16"/>
          <p:cNvSpPr txBox="1"/>
          <p:nvPr>
            <p:ph type="ctrTitle"/>
          </p:nvPr>
        </p:nvSpPr>
        <p:spPr>
          <a:xfrm>
            <a:off x="-3692986" y="-1906921"/>
            <a:ext cx="10875818" cy="312203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Logistics</a:t>
            </a:r>
            <a:endParaRPr/>
          </a:p>
        </p:txBody>
      </p:sp>
      <p:sp>
        <p:nvSpPr>
          <p:cNvPr id="125" name="Google Shape;125;p16"/>
          <p:cNvSpPr txBox="1"/>
          <p:nvPr/>
        </p:nvSpPr>
        <p:spPr>
          <a:xfrm>
            <a:off x="1023033" y="3302250"/>
            <a:ext cx="3683381" cy="57176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en-US" sz="1800">
                <a:solidFill>
                  <a:schemeClr val="dk1"/>
                </a:solidFill>
                <a:latin typeface="Arial"/>
                <a:ea typeface="Arial"/>
                <a:cs typeface="Arial"/>
                <a:sym typeface="Arial"/>
              </a:rPr>
              <a:t>Everything exists on the blackboard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p:nvPr/>
        </p:nvSpPr>
        <p:spPr>
          <a:xfrm>
            <a:off x="-541421" y="-114300"/>
            <a:ext cx="13216021" cy="1377616"/>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 name="Google Shape;131;p17"/>
          <p:cNvSpPr txBox="1"/>
          <p:nvPr>
            <p:ph type="ctrTitle"/>
          </p:nvPr>
        </p:nvSpPr>
        <p:spPr>
          <a:xfrm>
            <a:off x="-3692986" y="-1906921"/>
            <a:ext cx="10875818" cy="312203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Use of AI</a:t>
            </a:r>
            <a:endParaRPr/>
          </a:p>
        </p:txBody>
      </p:sp>
      <p:sp>
        <p:nvSpPr>
          <p:cNvPr id="132" name="Google Shape;132;p17"/>
          <p:cNvSpPr txBox="1"/>
          <p:nvPr/>
        </p:nvSpPr>
        <p:spPr>
          <a:xfrm>
            <a:off x="1023033" y="3302250"/>
            <a:ext cx="2599238" cy="57176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en-US" sz="1800">
                <a:solidFill>
                  <a:schemeClr val="dk1"/>
                </a:solidFill>
                <a:latin typeface="Arial"/>
                <a:ea typeface="Arial"/>
                <a:cs typeface="Arial"/>
                <a:sym typeface="Arial"/>
              </a:rPr>
              <a:t>What’s your experience?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8"/>
          <p:cNvSpPr/>
          <p:nvPr/>
        </p:nvSpPr>
        <p:spPr>
          <a:xfrm>
            <a:off x="-541421" y="-114300"/>
            <a:ext cx="13198055" cy="1151363"/>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8" name="Google Shape;138;p18"/>
          <p:cNvSpPr txBox="1"/>
          <p:nvPr>
            <p:ph type="ctrTitle"/>
          </p:nvPr>
        </p:nvSpPr>
        <p:spPr>
          <a:xfrm>
            <a:off x="-1600200" y="-1906925"/>
            <a:ext cx="6660600" cy="2943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Use of AI</a:t>
            </a:r>
            <a:endParaRPr/>
          </a:p>
        </p:txBody>
      </p:sp>
      <p:pic>
        <p:nvPicPr>
          <p:cNvPr descr="MIT Logo U2013 Massachusetts Institute Of Technology - PNG Logo Vector" id="139" name="Google Shape;139;p18"/>
          <p:cNvPicPr preferRelativeResize="0"/>
          <p:nvPr/>
        </p:nvPicPr>
        <p:blipFill rotWithShape="1">
          <a:blip r:embed="rId3">
            <a:alphaModFix/>
          </a:blip>
          <a:srcRect b="0" l="0" r="0" t="0"/>
          <a:stretch/>
        </p:blipFill>
        <p:spPr>
          <a:xfrm>
            <a:off x="9431047" y="5577499"/>
            <a:ext cx="2595952" cy="1460226"/>
          </a:xfrm>
          <a:prstGeom prst="rect">
            <a:avLst/>
          </a:prstGeom>
          <a:noFill/>
          <a:ln>
            <a:noFill/>
          </a:ln>
        </p:spPr>
      </p:pic>
      <p:pic>
        <p:nvPicPr>
          <p:cNvPr descr="A group of people studying and writing&#10;&#10;AI-generated content may be incorrect." id="140" name="Google Shape;140;p18"/>
          <p:cNvPicPr preferRelativeResize="0"/>
          <p:nvPr/>
        </p:nvPicPr>
        <p:blipFill rotWithShape="1">
          <a:blip r:embed="rId4">
            <a:alphaModFix/>
          </a:blip>
          <a:srcRect b="0" l="0" r="0" t="0"/>
          <a:stretch/>
        </p:blipFill>
        <p:spPr>
          <a:xfrm>
            <a:off x="395398" y="1037063"/>
            <a:ext cx="8753288" cy="58209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p:nvPr/>
        </p:nvSpPr>
        <p:spPr>
          <a:xfrm>
            <a:off x="-541421" y="-114300"/>
            <a:ext cx="13216021" cy="1377616"/>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19"/>
          <p:cNvSpPr txBox="1"/>
          <p:nvPr>
            <p:ph type="ctrTitle"/>
          </p:nvPr>
        </p:nvSpPr>
        <p:spPr>
          <a:xfrm>
            <a:off x="-3692986" y="-1906921"/>
            <a:ext cx="10875818" cy="312203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Use of AI</a:t>
            </a:r>
            <a:endParaRPr/>
          </a:p>
        </p:txBody>
      </p:sp>
      <p:pic>
        <p:nvPicPr>
          <p:cNvPr descr="MIT Logo U2013 Massachusetts Institute Of Technology - PNG Logo Vector" id="147" name="Google Shape;147;p19"/>
          <p:cNvPicPr preferRelativeResize="0"/>
          <p:nvPr/>
        </p:nvPicPr>
        <p:blipFill rotWithShape="1">
          <a:blip r:embed="rId3">
            <a:alphaModFix/>
          </a:blip>
          <a:srcRect b="0" l="0" r="0" t="0"/>
          <a:stretch/>
        </p:blipFill>
        <p:spPr>
          <a:xfrm>
            <a:off x="9088243" y="5499091"/>
            <a:ext cx="2914187" cy="1639227"/>
          </a:xfrm>
          <a:prstGeom prst="rect">
            <a:avLst/>
          </a:prstGeom>
          <a:noFill/>
          <a:ln>
            <a:noFill/>
          </a:ln>
        </p:spPr>
      </p:pic>
      <p:pic>
        <p:nvPicPr>
          <p:cNvPr descr="A graph of different colored squares&#10;&#10;AI-generated content may be incorrect." id="148" name="Google Shape;148;p19"/>
          <p:cNvPicPr preferRelativeResize="0"/>
          <p:nvPr/>
        </p:nvPicPr>
        <p:blipFill rotWithShape="1">
          <a:blip r:embed="rId4">
            <a:alphaModFix/>
          </a:blip>
          <a:srcRect b="0" l="0" r="0" t="0"/>
          <a:stretch/>
        </p:blipFill>
        <p:spPr>
          <a:xfrm>
            <a:off x="-64587" y="2142432"/>
            <a:ext cx="4231870" cy="3356666"/>
          </a:xfrm>
          <a:prstGeom prst="rect">
            <a:avLst/>
          </a:prstGeom>
          <a:noFill/>
          <a:ln>
            <a:noFill/>
          </a:ln>
        </p:spPr>
      </p:pic>
      <p:pic>
        <p:nvPicPr>
          <p:cNvPr descr="A graph of a bar chart&#10;&#10;AI-generated content may be incorrect." id="149" name="Google Shape;149;p19"/>
          <p:cNvPicPr preferRelativeResize="0"/>
          <p:nvPr/>
        </p:nvPicPr>
        <p:blipFill rotWithShape="1">
          <a:blip r:embed="rId5">
            <a:alphaModFix/>
          </a:blip>
          <a:srcRect b="0" l="0" r="0" t="0"/>
          <a:stretch/>
        </p:blipFill>
        <p:spPr>
          <a:xfrm>
            <a:off x="4010955" y="2160401"/>
            <a:ext cx="4170090" cy="3356665"/>
          </a:xfrm>
          <a:prstGeom prst="rect">
            <a:avLst/>
          </a:prstGeom>
          <a:noFill/>
          <a:ln>
            <a:noFill/>
          </a:ln>
        </p:spPr>
      </p:pic>
      <p:pic>
        <p:nvPicPr>
          <p:cNvPr descr="A graph with different colored squares&#10;&#10;AI-generated content may be incorrect." id="150" name="Google Shape;150;p19"/>
          <p:cNvPicPr preferRelativeResize="0"/>
          <p:nvPr/>
        </p:nvPicPr>
        <p:blipFill rotWithShape="1">
          <a:blip r:embed="rId6">
            <a:alphaModFix/>
          </a:blip>
          <a:srcRect b="0" l="0" r="0" t="0"/>
          <a:stretch/>
        </p:blipFill>
        <p:spPr>
          <a:xfrm>
            <a:off x="8021910" y="2142432"/>
            <a:ext cx="4170090" cy="3356665"/>
          </a:xfrm>
          <a:prstGeom prst="rect">
            <a:avLst/>
          </a:prstGeom>
          <a:noFill/>
          <a:ln>
            <a:noFill/>
          </a:ln>
        </p:spPr>
      </p:pic>
      <p:sp>
        <p:nvSpPr>
          <p:cNvPr id="151" name="Google Shape;151;p19"/>
          <p:cNvSpPr txBox="1"/>
          <p:nvPr/>
        </p:nvSpPr>
        <p:spPr>
          <a:xfrm>
            <a:off x="401454" y="6199100"/>
            <a:ext cx="2677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Arial"/>
                <a:ea typeface="Arial"/>
                <a:cs typeface="Arial"/>
                <a:sym typeface="Arial"/>
                <a:hlinkClick r:id="rId7">
                  <a:extLst>
                    <a:ext uri="{A12FA001-AC4F-418D-AE19-62706E023703}">
                      <ahyp:hlinkClr val="tx"/>
                    </a:ext>
                  </a:extLst>
                </a:hlinkClick>
              </a:rPr>
              <a:t>The study link</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p:nvPr/>
        </p:nvSpPr>
        <p:spPr>
          <a:xfrm>
            <a:off x="-541421" y="-114300"/>
            <a:ext cx="13216021" cy="1377616"/>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7" name="Google Shape;157;p20"/>
          <p:cNvSpPr txBox="1"/>
          <p:nvPr>
            <p:ph type="ctrTitle"/>
          </p:nvPr>
        </p:nvSpPr>
        <p:spPr>
          <a:xfrm>
            <a:off x="-3692986" y="-1906921"/>
            <a:ext cx="10875818" cy="312203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Use of AI</a:t>
            </a:r>
            <a:endParaRPr/>
          </a:p>
        </p:txBody>
      </p:sp>
      <p:sp>
        <p:nvSpPr>
          <p:cNvPr id="158" name="Google Shape;158;p20"/>
          <p:cNvSpPr txBox="1"/>
          <p:nvPr/>
        </p:nvSpPr>
        <p:spPr>
          <a:xfrm>
            <a:off x="342809" y="1540357"/>
            <a:ext cx="3731663" cy="571760"/>
          </a:xfrm>
          <a:prstGeom prst="rect">
            <a:avLst/>
          </a:prstGeom>
          <a:noFill/>
          <a:ln>
            <a:noFill/>
          </a:ln>
        </p:spPr>
        <p:txBody>
          <a:bodyPr anchorCtr="0" anchor="t" bIns="45700" lIns="91425" spcFirstLastPara="1" rIns="91425" wrap="square" tIns="45700">
            <a:spAutoFit/>
          </a:bodyPr>
          <a:lstStyle/>
          <a:p>
            <a:pPr indent="0" lvl="0" marL="0" marR="0" rtl="0" algn="l">
              <a:lnSpc>
                <a:spcPct val="200000"/>
              </a:lnSpc>
              <a:spcBef>
                <a:spcPts val="0"/>
              </a:spcBef>
              <a:spcAft>
                <a:spcPts val="0"/>
              </a:spcAft>
              <a:buNone/>
            </a:pPr>
            <a:r>
              <a:rPr lang="en-US" sz="1800">
                <a:solidFill>
                  <a:schemeClr val="dk1"/>
                </a:solidFill>
                <a:latin typeface="Arial"/>
                <a:ea typeface="Arial"/>
                <a:cs typeface="Arial"/>
                <a:sym typeface="Arial"/>
              </a:rPr>
              <a:t>In this module: </a:t>
            </a:r>
            <a:r>
              <a:rPr lang="en-US" sz="1800" u="sng">
                <a:solidFill>
                  <a:schemeClr val="dk1"/>
                </a:solidFill>
                <a:latin typeface="Arial"/>
                <a:ea typeface="Arial"/>
                <a:cs typeface="Arial"/>
                <a:sym typeface="Arial"/>
                <a:hlinkClick r:id="rId3">
                  <a:extLst>
                    <a:ext uri="{A12FA001-AC4F-418D-AE19-62706E023703}">
                      <ahyp:hlinkClr val="tx"/>
                    </a:ext>
                  </a:extLst>
                </a:hlinkClick>
              </a:rPr>
              <a:t>Category 3 Selective</a:t>
            </a:r>
            <a:endParaRPr sz="1800">
              <a:solidFill>
                <a:schemeClr val="dk1"/>
              </a:solidFill>
              <a:latin typeface="Arial"/>
              <a:ea typeface="Arial"/>
              <a:cs typeface="Arial"/>
              <a:sym typeface="Arial"/>
            </a:endParaRPr>
          </a:p>
        </p:txBody>
      </p:sp>
      <p:sp>
        <p:nvSpPr>
          <p:cNvPr id="159" name="Google Shape;159;p20"/>
          <p:cNvSpPr txBox="1"/>
          <p:nvPr/>
        </p:nvSpPr>
        <p:spPr>
          <a:xfrm>
            <a:off x="892097" y="2389158"/>
            <a:ext cx="1080553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rgbClr val="333333"/>
                </a:solidFill>
                <a:latin typeface="Open Sans"/>
                <a:ea typeface="Open Sans"/>
                <a:cs typeface="Open Sans"/>
                <a:sym typeface="Open Sans"/>
              </a:rPr>
              <a:t>Category 3: Selective</a:t>
            </a:r>
            <a:r>
              <a:rPr b="0" i="1" lang="en-US" sz="1800">
                <a:solidFill>
                  <a:srgbClr val="333333"/>
                </a:solidFill>
                <a:latin typeface="Open Sans"/>
                <a:ea typeface="Open Sans"/>
                <a:cs typeface="Open Sans"/>
                <a:sym typeface="Open Sans"/>
              </a:rPr>
              <a:t> - AI tools can be used in limited and clearly defined ways (per assessment), e.g. exploring concepts, suggesting structure, summarising key ideas etc – depending on the purpose of the assessment, and using AI as a tutor in the process of developing an assessment. (Further examples are provided in the AI allowable usage briefs.) </a:t>
            </a:r>
            <a:endParaRPr/>
          </a:p>
        </p:txBody>
      </p:sp>
      <p:sp>
        <p:nvSpPr>
          <p:cNvPr id="160" name="Google Shape;160;p20"/>
          <p:cNvSpPr txBox="1"/>
          <p:nvPr/>
        </p:nvSpPr>
        <p:spPr>
          <a:xfrm>
            <a:off x="267677" y="4492138"/>
            <a:ext cx="114300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Allowed: </a:t>
            </a:r>
            <a:r>
              <a:rPr lang="en-US" sz="1800">
                <a:solidFill>
                  <a:schemeClr val="dk1"/>
                </a:solidFill>
                <a:latin typeface="Arial"/>
                <a:ea typeface="Arial"/>
                <a:cs typeface="Arial"/>
                <a:sym typeface="Arial"/>
              </a:rPr>
              <a:t>Use of Copilot in R or Python, Use of AI for spelling (Grammarly, or other), use of LLM to aid general understanding and reframing or code help where repetitive tasks are needed…this is indirect use which requires you to build some knowledge first, but use AI to aid the labour part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en-US" sz="1800">
                <a:solidFill>
                  <a:schemeClr val="dk1"/>
                </a:solidFill>
                <a:latin typeface="Arial"/>
                <a:ea typeface="Arial"/>
                <a:cs typeface="Arial"/>
                <a:sym typeface="Arial"/>
              </a:rPr>
              <a:t>Not allowed</a:t>
            </a:r>
            <a:r>
              <a:rPr lang="en-US" sz="1800">
                <a:solidFill>
                  <a:schemeClr val="dk1"/>
                </a:solidFill>
                <a:latin typeface="Arial"/>
                <a:ea typeface="Arial"/>
                <a:cs typeface="Arial"/>
                <a:sym typeface="Arial"/>
              </a:rPr>
              <a:t>: shameless copy-pasting, any direct use/learning, over-reliance….this will affect your learning ability &amp; will be considered as plagiarism</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r>
              <a:rPr b="1" lang="en-US" sz="1800">
                <a:solidFill>
                  <a:schemeClr val="dk1"/>
                </a:solidFill>
                <a:latin typeface="Arial"/>
                <a:ea typeface="Arial"/>
                <a:cs typeface="Arial"/>
                <a:sym typeface="Arial"/>
              </a:rPr>
              <a:t>At the end of the day, this is your own responsibility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p:nvPr/>
        </p:nvSpPr>
        <p:spPr>
          <a:xfrm>
            <a:off x="-541421" y="-114300"/>
            <a:ext cx="13216021" cy="1377616"/>
          </a:xfrm>
          <a:prstGeom prst="rect">
            <a:avLst/>
          </a:prstGeom>
          <a:solidFill>
            <a:srgbClr val="0B3041">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6" name="Google Shape;166;p21"/>
          <p:cNvSpPr txBox="1"/>
          <p:nvPr>
            <p:ph type="ctrTitle"/>
          </p:nvPr>
        </p:nvSpPr>
        <p:spPr>
          <a:xfrm>
            <a:off x="53800" y="-1951000"/>
            <a:ext cx="11631600" cy="30939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Play"/>
              <a:buNone/>
            </a:pPr>
            <a:r>
              <a:rPr lang="en-US">
                <a:solidFill>
                  <a:schemeClr val="lt1"/>
                </a:solidFill>
              </a:rPr>
              <a:t>Week 1: Intro to Data Science</a:t>
            </a:r>
            <a:endParaRPr/>
          </a:p>
        </p:txBody>
      </p:sp>
      <p:sp>
        <p:nvSpPr>
          <p:cNvPr id="167" name="Google Shape;167;p21"/>
          <p:cNvSpPr txBox="1"/>
          <p:nvPr/>
        </p:nvSpPr>
        <p:spPr>
          <a:xfrm>
            <a:off x="1386774" y="2616775"/>
            <a:ext cx="9253800" cy="44022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800"/>
              <a:buFont typeface="Play"/>
              <a:buAutoNum type="arabicPeriod"/>
            </a:pPr>
            <a:r>
              <a:rPr lang="en-US" sz="2800">
                <a:solidFill>
                  <a:schemeClr val="dk1"/>
                </a:solidFill>
                <a:latin typeface="Arial"/>
                <a:ea typeface="Arial"/>
                <a:cs typeface="Arial"/>
                <a:sym typeface="Arial"/>
              </a:rPr>
              <a:t>Brief history</a:t>
            </a:r>
            <a:endParaRPr/>
          </a:p>
          <a:p>
            <a:pPr indent="-342900" lvl="0" marL="342900" marR="0" rtl="0" algn="l">
              <a:spcBef>
                <a:spcPts val="0"/>
              </a:spcBef>
              <a:spcAft>
                <a:spcPts val="0"/>
              </a:spcAft>
              <a:buClr>
                <a:schemeClr val="dk1"/>
              </a:buClr>
              <a:buSzPts val="2800"/>
              <a:buFont typeface="Play"/>
              <a:buAutoNum type="arabicPeriod"/>
            </a:pPr>
            <a:r>
              <a:rPr lang="en-US" sz="2800">
                <a:solidFill>
                  <a:schemeClr val="dk1"/>
                </a:solidFill>
                <a:latin typeface="Arial"/>
                <a:ea typeface="Arial"/>
                <a:cs typeface="Arial"/>
                <a:sym typeface="Arial"/>
              </a:rPr>
              <a:t>Basic principles – what are the goals?</a:t>
            </a:r>
            <a:endParaRPr/>
          </a:p>
          <a:p>
            <a:pPr indent="-514350" lvl="1" marL="971550" marR="0" rtl="0" algn="l">
              <a:spcBef>
                <a:spcPts val="0"/>
              </a:spcBef>
              <a:spcAft>
                <a:spcPts val="0"/>
              </a:spcAft>
              <a:buClr>
                <a:schemeClr val="dk1"/>
              </a:buClr>
              <a:buSzPts val="2800"/>
              <a:buFont typeface="Play"/>
              <a:buAutoNum type="alphaLcParenR"/>
            </a:pPr>
            <a:r>
              <a:rPr lang="en-US" sz="2800">
                <a:solidFill>
                  <a:schemeClr val="dk1"/>
                </a:solidFill>
              </a:rPr>
              <a:t>Computation over math</a:t>
            </a:r>
            <a:endParaRPr/>
          </a:p>
          <a:p>
            <a:pPr indent="-514350" lvl="1" marL="971550" marR="0" rtl="0" algn="l">
              <a:spcBef>
                <a:spcPts val="0"/>
              </a:spcBef>
              <a:spcAft>
                <a:spcPts val="0"/>
              </a:spcAft>
              <a:buClr>
                <a:schemeClr val="dk1"/>
              </a:buClr>
              <a:buSzPts val="2800"/>
              <a:buFont typeface="Play"/>
              <a:buAutoNum type="alphaLcParenR"/>
            </a:pPr>
            <a:r>
              <a:rPr lang="en-US" sz="2800">
                <a:solidFill>
                  <a:schemeClr val="dk1"/>
                </a:solidFill>
              </a:rPr>
              <a:t>Flexibility</a:t>
            </a:r>
            <a:endParaRPr sz="2800">
              <a:solidFill>
                <a:schemeClr val="dk1"/>
              </a:solidFill>
            </a:endParaRPr>
          </a:p>
          <a:p>
            <a:pPr indent="-514350" lvl="1" marL="971550" marR="0" rtl="0" algn="l">
              <a:spcBef>
                <a:spcPts val="0"/>
              </a:spcBef>
              <a:spcAft>
                <a:spcPts val="0"/>
              </a:spcAft>
              <a:buClr>
                <a:schemeClr val="dk1"/>
              </a:buClr>
              <a:buSzPts val="2800"/>
              <a:buAutoNum type="alphaLcParenR"/>
            </a:pPr>
            <a:r>
              <a:rPr lang="en-US" sz="2800">
                <a:solidFill>
                  <a:schemeClr val="dk1"/>
                </a:solidFill>
              </a:rPr>
              <a:t>Bias-variance tradeoff</a:t>
            </a:r>
            <a:endParaRPr sz="2800">
              <a:solidFill>
                <a:schemeClr val="dk1"/>
              </a:solidFill>
            </a:endParaRPr>
          </a:p>
          <a:p>
            <a:pPr indent="0" lvl="0" marL="914400" marR="0" rtl="0" algn="l">
              <a:spcBef>
                <a:spcPts val="0"/>
              </a:spcBef>
              <a:spcAft>
                <a:spcPts val="0"/>
              </a:spcAft>
              <a:buNone/>
            </a:pPr>
            <a:r>
              <a:t/>
            </a:r>
            <a:endParaRPr sz="2800">
              <a:solidFill>
                <a:schemeClr val="dk1"/>
              </a:solidFill>
            </a:endParaRPr>
          </a:p>
          <a:p>
            <a:pPr indent="0" lvl="0" marL="0" marR="0" rtl="0" algn="l">
              <a:spcBef>
                <a:spcPts val="0"/>
              </a:spcBef>
              <a:spcAft>
                <a:spcPts val="0"/>
              </a:spcAft>
              <a:buNone/>
            </a:pPr>
            <a:r>
              <a:rPr lang="en-US" sz="2800">
                <a:solidFill>
                  <a:schemeClr val="dk1"/>
                </a:solidFill>
                <a:latin typeface="Arial"/>
                <a:ea typeface="Arial"/>
                <a:cs typeface="Arial"/>
                <a:sym typeface="Arial"/>
              </a:rPr>
              <a:t>3. </a:t>
            </a:r>
            <a:r>
              <a:rPr lang="en-US" sz="2800">
                <a:solidFill>
                  <a:schemeClr val="dk1"/>
                </a:solidFill>
              </a:rPr>
              <a:t>R</a:t>
            </a:r>
            <a:r>
              <a:rPr lang="en-US" sz="2800">
                <a:solidFill>
                  <a:schemeClr val="dk1"/>
                </a:solidFill>
                <a:latin typeface="Arial"/>
                <a:ea typeface="Arial"/>
                <a:cs typeface="Arial"/>
                <a:sym typeface="Arial"/>
              </a:rPr>
              <a:t>un through </a:t>
            </a:r>
            <a:r>
              <a:rPr lang="en-US" sz="2800">
                <a:solidFill>
                  <a:schemeClr val="dk1"/>
                </a:solidFill>
              </a:rPr>
              <a:t>b</a:t>
            </a:r>
            <a:r>
              <a:rPr lang="en-US" sz="2800">
                <a:solidFill>
                  <a:schemeClr val="dk1"/>
                </a:solidFill>
                <a:latin typeface="Arial"/>
                <a:ea typeface="Arial"/>
                <a:cs typeface="Arial"/>
                <a:sym typeface="Arial"/>
              </a:rPr>
              <a:t>asic </a:t>
            </a:r>
            <a:r>
              <a:rPr lang="en-US" sz="2800">
                <a:solidFill>
                  <a:schemeClr val="dk1"/>
                </a:solidFill>
              </a:rPr>
              <a:t>terminology</a:t>
            </a:r>
            <a:endParaRPr/>
          </a:p>
          <a:p>
            <a:pPr indent="-336550" lvl="0" marL="514350" marR="0" rtl="0" algn="l">
              <a:spcBef>
                <a:spcPts val="0"/>
              </a:spcBef>
              <a:spcAft>
                <a:spcPts val="0"/>
              </a:spcAft>
              <a:buClr>
                <a:schemeClr val="dk1"/>
              </a:buClr>
              <a:buSzPts val="2800"/>
              <a:buFont typeface="Play"/>
              <a:buNone/>
            </a:pPr>
            <a:r>
              <a:t/>
            </a:r>
            <a:endParaRPr sz="2800">
              <a:solidFill>
                <a:schemeClr val="dk1"/>
              </a:solidFill>
              <a:latin typeface="Arial"/>
              <a:ea typeface="Arial"/>
              <a:cs typeface="Arial"/>
              <a:sym typeface="Arial"/>
            </a:endParaRPr>
          </a:p>
          <a:p>
            <a:pPr indent="-165100" lvl="0" marL="342900" marR="0" rtl="0" algn="l">
              <a:spcBef>
                <a:spcPts val="0"/>
              </a:spcBef>
              <a:spcAft>
                <a:spcPts val="0"/>
              </a:spcAft>
              <a:buClr>
                <a:schemeClr val="dk1"/>
              </a:buClr>
              <a:buSzPts val="2800"/>
              <a:buFont typeface="Play"/>
              <a:buNone/>
            </a:pPr>
            <a:r>
              <a:t/>
            </a:r>
            <a:endParaRPr sz="2800">
              <a:solidFill>
                <a:schemeClr val="dk1"/>
              </a:solidFill>
              <a:latin typeface="Arial"/>
              <a:ea typeface="Arial"/>
              <a:cs typeface="Arial"/>
              <a:sym typeface="Arial"/>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